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7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embeddedFontLst>
    <p:embeddedFont>
      <p:font typeface="Barlow" panose="00000500000000000000" pitchFamily="2" charset="0"/>
      <p:regular r:id="rId80"/>
      <p:bold r:id="rId81"/>
      <p:italic r:id="rId82"/>
      <p:boldItalic r:id="rId83"/>
    </p:embeddedFont>
    <p:embeddedFont>
      <p:font typeface="Barlow Light" panose="00000400000000000000" pitchFamily="2"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Proxima Nova" panose="020B0604020202020204" charset="0"/>
      <p:regular r:id="rId92"/>
      <p:bold r:id="rId93"/>
      <p:italic r:id="rId94"/>
      <p:boldItalic r:id="rId95"/>
    </p:embeddedFont>
    <p:embeddedFont>
      <p:font typeface="Proxima Nova Semibold" panose="020B0604020202020204" charset="0"/>
      <p:regular r:id="rId96"/>
      <p:bold r:id="rId97"/>
      <p:boldItalic r:id="rId98"/>
    </p:embeddedFont>
    <p:embeddedFont>
      <p:font typeface="Raleway" pitchFamily="2" charset="0"/>
      <p:regular r:id="rId99"/>
      <p:bold r:id="rId100"/>
      <p:italic r:id="rId101"/>
      <p:boldItalic r:id="rId102"/>
    </p:embeddedFont>
    <p:embeddedFont>
      <p:font typeface="Raleway Medium" pitchFamily="2" charset="0"/>
      <p:regular r:id="rId103"/>
      <p:bold r:id="rId104"/>
      <p:italic r:id="rId105"/>
      <p:boldItalic r:id="rId106"/>
    </p:embeddedFont>
    <p:embeddedFont>
      <p:font typeface="Raleway SemiBold" pitchFamily="2"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14" autoAdjust="0"/>
  </p:normalViewPr>
  <p:slideViewPr>
    <p:cSldViewPr snapToGrid="0">
      <p:cViewPr varScale="1">
        <p:scale>
          <a:sx n="162" d="100"/>
          <a:sy n="162" d="100"/>
        </p:scale>
        <p:origin x="14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14.xml"/><Relationship Id="rId107" Type="http://schemas.openxmlformats.org/officeDocument/2006/relationships/font" Target="fonts/font2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4.fntdata"/><Relationship Id="rId118" Type="http://schemas.openxmlformats.org/officeDocument/2006/relationships/tableStyles" Target="tableStyles.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4.fntdata"/><Relationship Id="rId108" Type="http://schemas.openxmlformats.org/officeDocument/2006/relationships/font" Target="fonts/font2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0.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omputer_storage"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en.wikipedia.org/wiki/Random-access_mem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reate.kahoot.it/details/a631b609-2c84-4d21-a9fe-cbe5f8ca47f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reate.kahoot.it/details/a631b609-2c84-4d21-a9fe-cbe5f8ca47f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raceroute-online.co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e0f9d9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7e0f9d96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4bbfd0a2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c4bbfd0a2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Pseudocode is </a:t>
            </a:r>
            <a:r>
              <a:rPr lang="tr-TR">
                <a:solidFill>
                  <a:srgbClr val="202124"/>
                </a:solidFill>
                <a:highlight>
                  <a:srgbClr val="FFFFFF"/>
                </a:highlight>
              </a:rPr>
              <a:t>a notation resembling a simplified programming language, used in program design.</a:t>
            </a:r>
            <a:endParaRPr>
              <a:solidFill>
                <a:srgbClr val="202124"/>
              </a:solidFill>
              <a:highlight>
                <a:srgbClr val="FFFFFF"/>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rgbClr val="202124"/>
                </a:solidFill>
                <a:highlight>
                  <a:srgbClr val="FFFFFF"/>
                </a:highlight>
              </a:rPr>
              <a:t>Pseudocode is an artificial and informal language that </a:t>
            </a:r>
            <a:r>
              <a:rPr lang="tr-TR" b="1">
                <a:solidFill>
                  <a:srgbClr val="202124"/>
                </a:solidFill>
                <a:highlight>
                  <a:srgbClr val="FFFFFF"/>
                </a:highlight>
              </a:rPr>
              <a:t>helps programmers develop algorithms</a:t>
            </a:r>
            <a:r>
              <a:rPr lang="tr-TR">
                <a:solidFill>
                  <a:srgbClr val="202124"/>
                </a:solidFill>
                <a:highlight>
                  <a:srgbClr val="FFFFFF"/>
                </a:highlight>
              </a:rPr>
              <a:t>. Pseudocode is a "text-based" detail (algorithmic) design tool. The rules of Pseudocode are reasonably straightforward. All statements showing "dependency" are to be indented.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c4bbfd0a22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c4bbfd0a2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Takeaway</a:t>
            </a:r>
            <a:endParaRPr b="1">
              <a:solidFill>
                <a:schemeClr val="dk1"/>
              </a:solidFill>
            </a:endParaRPr>
          </a:p>
          <a:p>
            <a:pPr marL="0" lvl="0" indent="0" algn="l" rtl="0">
              <a:spcBef>
                <a:spcPts val="0"/>
              </a:spcBef>
              <a:spcAft>
                <a:spcPts val="0"/>
              </a:spcAft>
              <a:buNone/>
            </a:pPr>
            <a:r>
              <a:rPr lang="tr-TR">
                <a:solidFill>
                  <a:schemeClr val="dk1"/>
                </a:solidFill>
              </a:rPr>
              <a:t>Use this template to help students articulate and retain their biggest takeaways from the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4bbfd0a2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c4bbfd0a2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4bbfd0a2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c4bbfd0a2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4bbfd0a2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c4bbfd0a2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Hardware</a:t>
            </a:r>
            <a:endParaRPr/>
          </a:p>
          <a:p>
            <a:pPr marL="0" lvl="0" indent="0" algn="l" rtl="0">
              <a:lnSpc>
                <a:spcPct val="100000"/>
              </a:lnSpc>
              <a:spcBef>
                <a:spcPts val="0"/>
              </a:spcBef>
              <a:spcAft>
                <a:spcPts val="0"/>
              </a:spcAft>
              <a:buNone/>
            </a:pPr>
            <a:r>
              <a:rPr lang="tr-TR"/>
              <a:t>System Software</a:t>
            </a:r>
            <a:endParaRPr/>
          </a:p>
          <a:p>
            <a:pPr marL="0" lvl="0" indent="0" algn="l" rtl="0">
              <a:lnSpc>
                <a:spcPct val="100000"/>
              </a:lnSpc>
              <a:spcBef>
                <a:spcPts val="0"/>
              </a:spcBef>
              <a:spcAft>
                <a:spcPts val="0"/>
              </a:spcAft>
              <a:buNone/>
            </a:pPr>
            <a:r>
              <a:rPr lang="tr-TR"/>
              <a:t>Application Software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c4bbfd0a22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c4bbfd0a2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True or False</a:t>
            </a:r>
            <a:endParaRPr b="1">
              <a:solidFill>
                <a:schemeClr val="dk1"/>
              </a:solidFill>
            </a:endParaRPr>
          </a:p>
          <a:p>
            <a:pPr marL="0" lvl="0" indent="0" algn="l" rtl="0">
              <a:spcBef>
                <a:spcPts val="0"/>
              </a:spcBef>
              <a:spcAft>
                <a:spcPts val="0"/>
              </a:spcAft>
              <a:buNone/>
            </a:pPr>
            <a:r>
              <a:rPr lang="tr-TR">
                <a:solidFill>
                  <a:schemeClr val="dk1"/>
                </a:solidFill>
              </a:rPr>
              <a:t>Use this template to do a quick check of students’ perceptions during your lesson.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 This is a Pear Deck Multiple Choice Slide. Your current options are: A: Yes, B: No, </a:t>
            </a:r>
            <a:endParaRPr>
              <a:solidFill>
                <a:schemeClr val="dk1"/>
              </a:solidFill>
            </a:endParaRPr>
          </a:p>
          <a:p>
            <a:pPr marL="0" lvl="0" indent="0" algn="l" rtl="0">
              <a:spcBef>
                <a:spcPts val="0"/>
              </a:spcBef>
              <a:spcAft>
                <a:spcPts val="0"/>
              </a:spcAft>
              <a:buNone/>
            </a:pPr>
            <a:r>
              <a:rPr lang="tr-TR">
                <a:solidFill>
                  <a:schemeClr val="dk1"/>
                </a:solidFill>
              </a:rPr>
              <a:t>🍐 To edit the type of question or choices,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c4bbfd0a2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c4bbfd0a22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TR"/>
              <a:t>There is a middleware between 0 and 1’s(Machine language) and high level languages.It is Assembly language which is take orders from high level language and translate them to the machine language.</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c4bbfd0a2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c4bbfd0a22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TR"/>
              <a:t>There is a middleware between 0 and 1’s(Machine language) and high level languages.It is Assembly language which is take orders from high level language and translate them to the machine language.</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4bbfd0a2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c4bbfd0a22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TR"/>
              <a:t>There is a middleware between 0 and 1’s(Machine language) and high level languages.It is Assembly language which is take orders from high level language and translate them to the machine language.</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c4bbfd0a2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c4bbfd0a2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b="1">
                <a:solidFill>
                  <a:srgbClr val="202122"/>
                </a:solidFill>
                <a:highlight>
                  <a:srgbClr val="FFFFFF"/>
                </a:highlight>
              </a:rPr>
              <a:t>Direct memory access</a:t>
            </a:r>
            <a:r>
              <a:rPr lang="tr-TR">
                <a:solidFill>
                  <a:srgbClr val="202122"/>
                </a:solidFill>
                <a:highlight>
                  <a:srgbClr val="FFFFFF"/>
                </a:highlight>
              </a:rPr>
              <a:t> (</a:t>
            </a:r>
            <a:r>
              <a:rPr lang="tr-TR" b="1">
                <a:solidFill>
                  <a:srgbClr val="202122"/>
                </a:solidFill>
                <a:highlight>
                  <a:srgbClr val="FFFFFF"/>
                </a:highlight>
              </a:rPr>
              <a:t>DMA</a:t>
            </a:r>
            <a:r>
              <a:rPr lang="tr-TR">
                <a:solidFill>
                  <a:srgbClr val="202122"/>
                </a:solidFill>
                <a:highlight>
                  <a:srgbClr val="FFFFFF"/>
                </a:highlight>
              </a:rPr>
              <a:t>) is a feature of computer systems that allows certain hardware subsystems to access main system </a:t>
            </a:r>
            <a:r>
              <a:rPr lang="tr-TR">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memory</a:t>
            </a:r>
            <a:r>
              <a:rPr lang="tr-TR">
                <a:solidFill>
                  <a:srgbClr val="202122"/>
                </a:solidFill>
                <a:highlight>
                  <a:srgbClr val="FFFFFF"/>
                </a:highlight>
              </a:rPr>
              <a:t> (</a:t>
            </a:r>
            <a:r>
              <a:rPr lang="tr-TR">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random-access memory</a:t>
            </a:r>
            <a:r>
              <a:rPr lang="tr-TR">
                <a:solidFill>
                  <a:srgbClr val="202122"/>
                </a:solidFill>
                <a:highlight>
                  <a:srgbClr val="FFFFFF"/>
                </a:highlight>
              </a:rPr>
              <a:t>) independently of the CPU.</a:t>
            </a:r>
            <a:endParaRPr>
              <a:solidFill>
                <a:srgbClr val="202124"/>
              </a:solidFill>
              <a:highlight>
                <a:srgbClr val="FFFFFF"/>
              </a:highlight>
            </a:endParaRPr>
          </a:p>
          <a:p>
            <a:pPr marL="0" lvl="0" indent="0" algn="l" rtl="0">
              <a:lnSpc>
                <a:spcPct val="100000"/>
              </a:lnSpc>
              <a:spcBef>
                <a:spcPts val="0"/>
              </a:spcBef>
              <a:spcAft>
                <a:spcPts val="0"/>
              </a:spcAft>
              <a:buNone/>
            </a:pPr>
            <a:endParaRPr>
              <a:solidFill>
                <a:srgbClr val="202124"/>
              </a:solidFill>
              <a:highlight>
                <a:srgbClr val="FFFFFF"/>
              </a:highlight>
            </a:endParaRPr>
          </a:p>
          <a:p>
            <a:pPr marL="0" lvl="0" indent="0" algn="l" rtl="0">
              <a:lnSpc>
                <a:spcPct val="100000"/>
              </a:lnSpc>
              <a:spcBef>
                <a:spcPts val="0"/>
              </a:spcBef>
              <a:spcAft>
                <a:spcPts val="0"/>
              </a:spcAft>
              <a:buNone/>
            </a:pPr>
            <a:r>
              <a:rPr lang="tr-TR">
                <a:solidFill>
                  <a:srgbClr val="202124"/>
                </a:solidFill>
                <a:highlight>
                  <a:srgbClr val="FFFFFF"/>
                </a:highlight>
              </a:rPr>
              <a:t>A clock cycle, or simply a "cycle," is </a:t>
            </a:r>
            <a:r>
              <a:rPr lang="tr-TR" b="1">
                <a:solidFill>
                  <a:srgbClr val="202124"/>
                </a:solidFill>
                <a:highlight>
                  <a:srgbClr val="FFFFFF"/>
                </a:highlight>
              </a:rPr>
              <a:t>a single electronic pulse of a CPU</a:t>
            </a:r>
            <a:r>
              <a:rPr lang="tr-TR">
                <a:solidFill>
                  <a:srgbClr val="202124"/>
                </a:solidFill>
                <a:highlight>
                  <a:srgbClr val="FFFFFF"/>
                </a:highlight>
              </a:rPr>
              <a:t>. ... Since modern processors can complete millions of clock cycles every second, processor speeds are often measured in megahertz or gigahertz. The frequency of a processor is also known as the processor's clock speed.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e0f9d965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e0f9d9654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4bbfd0a22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4bbfd0a2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Takeaway</a:t>
            </a:r>
            <a:endParaRPr b="1">
              <a:solidFill>
                <a:schemeClr val="dk1"/>
              </a:solidFill>
            </a:endParaRPr>
          </a:p>
          <a:p>
            <a:pPr marL="0" lvl="0" indent="0" algn="l" rtl="0">
              <a:spcBef>
                <a:spcPts val="0"/>
              </a:spcBef>
              <a:spcAft>
                <a:spcPts val="0"/>
              </a:spcAft>
              <a:buNone/>
            </a:pPr>
            <a:r>
              <a:rPr lang="tr-TR">
                <a:solidFill>
                  <a:schemeClr val="dk1"/>
                </a:solidFill>
              </a:rPr>
              <a:t>Use this template to help students articulate and retain their biggest takeaways from the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c4bbfd0a2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c4bbfd0a22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e0f9d9654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7e0f9d9654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a:t>Assembly Language uses mnemonic, to represent each of the machine language commands.</a:t>
            </a:r>
            <a:endParaRPr/>
          </a:p>
          <a:p>
            <a:pPr marL="457200" lvl="0" indent="-298450" algn="l" rtl="0">
              <a:lnSpc>
                <a:spcPct val="100000"/>
              </a:lnSpc>
              <a:spcBef>
                <a:spcPts val="0"/>
              </a:spcBef>
              <a:spcAft>
                <a:spcPts val="0"/>
              </a:spcAft>
              <a:buSzPts val="1100"/>
              <a:buChar char="●"/>
            </a:pPr>
            <a:r>
              <a:rPr lang="tr-TR">
                <a:solidFill>
                  <a:srgbClr val="202122"/>
                </a:solidFill>
                <a:highlight>
                  <a:srgbClr val="FFFFFF"/>
                </a:highlight>
              </a:rPr>
              <a:t>Sometimes abbreviated </a:t>
            </a:r>
            <a:r>
              <a:rPr lang="tr-TR" b="1">
                <a:solidFill>
                  <a:srgbClr val="202122"/>
                </a:solidFill>
                <a:highlight>
                  <a:srgbClr val="FFFFFF"/>
                </a:highlight>
              </a:rPr>
              <a:t>asm</a:t>
            </a:r>
            <a:endParaRPr/>
          </a:p>
          <a:p>
            <a:pPr marL="457200" lvl="0" indent="-317500" algn="l" rtl="0">
              <a:lnSpc>
                <a:spcPct val="100000"/>
              </a:lnSpc>
              <a:spcBef>
                <a:spcPts val="0"/>
              </a:spcBef>
              <a:spcAft>
                <a:spcPts val="0"/>
              </a:spcAft>
              <a:buSzPts val="1400"/>
              <a:buChar char="●"/>
            </a:pPr>
            <a:r>
              <a:rPr lang="tr-TR"/>
              <a:t>Adding numbers 2 and 3 and getting the result in assembly code is as such</a:t>
            </a:r>
            <a:endParaRPr/>
          </a:p>
          <a:p>
            <a:pPr marL="457200" lvl="0" indent="-317500" algn="l" rtl="0">
              <a:lnSpc>
                <a:spcPct val="100000"/>
              </a:lnSpc>
              <a:spcBef>
                <a:spcPts val="0"/>
              </a:spcBef>
              <a:spcAft>
                <a:spcPts val="0"/>
              </a:spcAft>
              <a:buSzPts val="1400"/>
              <a:buChar char="●"/>
            </a:pPr>
            <a:r>
              <a:rPr lang="tr-TR"/>
              <a:t>Assembly Language uses short descriptive words, know as </a:t>
            </a:r>
            <a:r>
              <a:rPr lang="tr-TR" b="1"/>
              <a:t>mnemonic</a:t>
            </a:r>
            <a:r>
              <a:rPr lang="tr-TR"/>
              <a:t>, to represent each of the machine language commands.</a:t>
            </a:r>
            <a:endParaRPr/>
          </a:p>
          <a:p>
            <a:pPr marL="457200" lvl="0" indent="-317500" algn="l" rtl="0">
              <a:lnSpc>
                <a:spcPct val="100000"/>
              </a:lnSpc>
              <a:spcBef>
                <a:spcPts val="0"/>
              </a:spcBef>
              <a:spcAft>
                <a:spcPts val="0"/>
              </a:spcAft>
              <a:buSzPts val="1400"/>
              <a:buChar char="●"/>
            </a:pPr>
            <a:r>
              <a:rPr lang="tr-TR"/>
              <a:t>Assembly Language is not useful for computers. For that reason, it should be translated into machine language</a:t>
            </a:r>
            <a:endParaRPr/>
          </a:p>
          <a:p>
            <a:pPr marL="457200" lvl="0" indent="-317500" algn="l" rtl="0">
              <a:lnSpc>
                <a:spcPct val="100000"/>
              </a:lnSpc>
              <a:spcBef>
                <a:spcPts val="0"/>
              </a:spcBef>
              <a:spcAft>
                <a:spcPts val="0"/>
              </a:spcAft>
              <a:buSzPts val="1400"/>
              <a:buChar char="●"/>
            </a:pPr>
            <a:r>
              <a:rPr lang="tr-TR" sz="1050">
                <a:solidFill>
                  <a:srgbClr val="202122"/>
                </a:solidFill>
                <a:highlight>
                  <a:srgbClr val="FFFFFF"/>
                </a:highlight>
              </a:rPr>
              <a:t>Assembly code is converted into executable machine code by a utility program referred to as an assembler</a:t>
            </a:r>
            <a:endParaRPr sz="1050">
              <a:solidFill>
                <a:srgbClr val="202122"/>
              </a:solidFill>
              <a:highlight>
                <a:srgbClr val="FFFFFF"/>
              </a:highlight>
            </a:endParaRPr>
          </a:p>
          <a:p>
            <a:pPr marL="0" lvl="0" indent="0" algn="l" rtl="0">
              <a:lnSpc>
                <a:spcPct val="100000"/>
              </a:lnSpc>
              <a:spcBef>
                <a:spcPts val="0"/>
              </a:spcBef>
              <a:spcAft>
                <a:spcPts val="0"/>
              </a:spcAft>
              <a:buNone/>
            </a:pPr>
            <a:endParaRPr sz="1050">
              <a:solidFill>
                <a:srgbClr val="202122"/>
              </a:solidFill>
              <a:highlight>
                <a:srgbClr val="FFFFFF"/>
              </a:highlight>
            </a:endParaRPr>
          </a:p>
          <a:p>
            <a:pPr marL="0" lvl="0" indent="0" algn="l" rtl="0">
              <a:lnSpc>
                <a:spcPct val="100000"/>
              </a:lnSpc>
              <a:spcBef>
                <a:spcPts val="0"/>
              </a:spcBef>
              <a:spcAft>
                <a:spcPts val="0"/>
              </a:spcAft>
              <a:buNone/>
            </a:pPr>
            <a:r>
              <a:rPr lang="tr-TR" sz="1050">
                <a:solidFill>
                  <a:srgbClr val="202122"/>
                </a:solidFill>
                <a:highlight>
                  <a:srgbClr val="FFFFFF"/>
                </a:highlight>
              </a:rPr>
              <a:t>mov - move</a:t>
            </a:r>
            <a:endParaRPr sz="1050">
              <a:solidFill>
                <a:srgbClr val="202122"/>
              </a:solidFill>
              <a:highlight>
                <a:srgbClr val="FFFFFF"/>
              </a:highlight>
            </a:endParaRPr>
          </a:p>
          <a:p>
            <a:pPr marL="0" lvl="0" indent="0" algn="l" rtl="0">
              <a:lnSpc>
                <a:spcPct val="100000"/>
              </a:lnSpc>
              <a:spcBef>
                <a:spcPts val="0"/>
              </a:spcBef>
              <a:spcAft>
                <a:spcPts val="0"/>
              </a:spcAft>
              <a:buNone/>
            </a:pPr>
            <a:r>
              <a:rPr lang="tr-TR" sz="1050">
                <a:solidFill>
                  <a:srgbClr val="202122"/>
                </a:solidFill>
                <a:highlight>
                  <a:srgbClr val="FFFFFF"/>
                </a:highlight>
              </a:rPr>
              <a:t>sub - subtract</a:t>
            </a:r>
            <a:endParaRPr sz="1050">
              <a:solidFill>
                <a:srgbClr val="202122"/>
              </a:solidFill>
              <a:highlight>
                <a:srgbClr val="FFFFFF"/>
              </a:highlight>
            </a:endParaRPr>
          </a:p>
          <a:p>
            <a:pPr marL="0" lvl="0" indent="0" algn="l" rtl="0">
              <a:lnSpc>
                <a:spcPct val="100000"/>
              </a:lnSpc>
              <a:spcBef>
                <a:spcPts val="0"/>
              </a:spcBef>
              <a:spcAft>
                <a:spcPts val="0"/>
              </a:spcAft>
              <a:buNone/>
            </a:pPr>
            <a:r>
              <a:rPr lang="tr-TR" sz="1050">
                <a:solidFill>
                  <a:srgbClr val="202122"/>
                </a:solidFill>
                <a:highlight>
                  <a:srgbClr val="FFFFFF"/>
                </a:highlight>
              </a:rPr>
              <a:t>add - addition</a:t>
            </a:r>
            <a:endParaRPr sz="1050">
              <a:solidFill>
                <a:srgbClr val="202122"/>
              </a:solidFill>
              <a:highlight>
                <a:srgbClr val="FFFFFF"/>
              </a:highlight>
            </a:endParaRPr>
          </a:p>
          <a:p>
            <a:pPr marL="0" lvl="0" indent="0" algn="l" rtl="0">
              <a:lnSpc>
                <a:spcPct val="100000"/>
              </a:lnSpc>
              <a:spcBef>
                <a:spcPts val="0"/>
              </a:spcBef>
              <a:spcAft>
                <a:spcPts val="0"/>
              </a:spcAft>
              <a:buNone/>
            </a:pPr>
            <a:r>
              <a:rPr lang="tr-TR" sz="1050">
                <a:solidFill>
                  <a:srgbClr val="202122"/>
                </a:solidFill>
                <a:highlight>
                  <a:srgbClr val="FFFFFF"/>
                </a:highlight>
              </a:rPr>
              <a:t>cmp - compare</a:t>
            </a:r>
            <a:endParaRPr sz="1050">
              <a:solidFill>
                <a:srgbClr val="202122"/>
              </a:solidFill>
              <a:highlight>
                <a:srgbClr val="FFFFFF"/>
              </a:highlight>
            </a:endParaRPr>
          </a:p>
          <a:p>
            <a:pPr marL="0" lvl="0" indent="0" algn="l" rtl="0">
              <a:lnSpc>
                <a:spcPct val="100000"/>
              </a:lnSpc>
              <a:spcBef>
                <a:spcPts val="0"/>
              </a:spcBef>
              <a:spcAft>
                <a:spcPts val="0"/>
              </a:spcAft>
              <a:buNone/>
            </a:pPr>
            <a:r>
              <a:rPr lang="tr-TR" sz="1050">
                <a:solidFill>
                  <a:srgbClr val="202122"/>
                </a:solidFill>
                <a:highlight>
                  <a:srgbClr val="FFFFFF"/>
                </a:highlight>
              </a:rPr>
              <a:t>jump - move 	to another line of code</a:t>
            </a:r>
            <a:endParaRPr sz="1050">
              <a:solidFill>
                <a:srgbClr val="2021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4bbfd0a2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c4bbfd0a2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c4bbfd0a2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c4bbfd0a22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4bbfd0a2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c4bbfd0a22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4bbfd0a2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c4bbfd0a2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f29569cd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f29569cdcb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f29569cdc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f29569cdcb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4bbfd0a2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c4bbfd0a22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e2195b080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e2195b0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Kahoot url: CF Review  </a:t>
            </a:r>
            <a:r>
              <a:rPr lang="tr-TR" u="sng">
                <a:solidFill>
                  <a:schemeClr val="hlink"/>
                </a:solidFill>
                <a:hlinkClick r:id="rId3"/>
              </a:rPr>
              <a:t>https://create.kahoot.it/details/a631b609-2c84-4d21-a9fe-cbe5f8ca47f1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c4bbfd0a2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c4bbfd0a22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Syntax</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print - function name </a:t>
            </a:r>
            <a:endParaRPr/>
          </a:p>
          <a:p>
            <a:pPr marL="0" lvl="0" indent="0" algn="l" rtl="0">
              <a:lnSpc>
                <a:spcPct val="100000"/>
              </a:lnSpc>
              <a:spcBef>
                <a:spcPts val="0"/>
              </a:spcBef>
              <a:spcAft>
                <a:spcPts val="0"/>
              </a:spcAft>
              <a:buNone/>
            </a:pPr>
            <a:r>
              <a:rPr lang="tr-TR"/>
              <a:t>() - enclosed in parenthesis</a:t>
            </a:r>
            <a:endParaRPr/>
          </a:p>
          <a:p>
            <a:pPr marL="0" lvl="0" indent="0" algn="l" rtl="0">
              <a:lnSpc>
                <a:spcPct val="100000"/>
              </a:lnSpc>
              <a:spcBef>
                <a:spcPts val="0"/>
              </a:spcBef>
              <a:spcAft>
                <a:spcPts val="0"/>
              </a:spcAft>
              <a:buNone/>
            </a:pPr>
            <a:r>
              <a:rPr lang="tr-TR"/>
              <a:t>“ - encapsulated in quotes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SLIDES_API1589977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SLIDES_API1589977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Label the Diagram</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This is an example of a labeling activity. Swap the bee image out for your own illustration, diagram, or map. You can use the Word Bank to prompt students with the labels they need to use.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Drawing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e26c66af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7e26c66af9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4bbfd0a2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c4bbfd0a22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c4bbfd0a2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c4bbfd0a22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c4bbfd0a22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c4bbfd0a22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c4bbfd0a2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c4bbfd0a22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c4bbfd0a2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c4bbfd0a2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IDE - </a:t>
            </a:r>
            <a:r>
              <a:rPr lang="tr-TR" sz="1050">
                <a:solidFill>
                  <a:srgbClr val="202124"/>
                </a:solidFill>
                <a:highlight>
                  <a:srgbClr val="FFFFFF"/>
                </a:highlight>
                <a:latin typeface="Roboto"/>
                <a:ea typeface="Roboto"/>
                <a:cs typeface="Roboto"/>
                <a:sym typeface="Roboto"/>
              </a:rPr>
              <a:t>An </a:t>
            </a:r>
            <a:r>
              <a:rPr lang="tr-TR" sz="1050" b="1">
                <a:solidFill>
                  <a:srgbClr val="202124"/>
                </a:solidFill>
                <a:highlight>
                  <a:srgbClr val="FFFFFF"/>
                </a:highlight>
                <a:latin typeface="Roboto"/>
                <a:ea typeface="Roboto"/>
                <a:cs typeface="Roboto"/>
                <a:sym typeface="Roboto"/>
              </a:rPr>
              <a:t>integrated development environment</a:t>
            </a:r>
            <a:r>
              <a:rPr lang="tr-TR" sz="1050">
                <a:solidFill>
                  <a:srgbClr val="202124"/>
                </a:solidFill>
                <a:highlight>
                  <a:srgbClr val="FFFFFF"/>
                </a:highlight>
                <a:latin typeface="Roboto"/>
                <a:ea typeface="Roboto"/>
                <a:cs typeface="Roboto"/>
                <a:sym typeface="Roboto"/>
              </a:rPr>
              <a:t> (IDE) is software for building applications that combines common developer tools into a single graphical user interface (GUI).</a:t>
            </a:r>
            <a:endParaRPr sz="105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endParaRPr sz="105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tr-TR" sz="1050">
                <a:solidFill>
                  <a:srgbClr val="202124"/>
                </a:solidFill>
                <a:highlight>
                  <a:srgbClr val="FFFFFF"/>
                </a:highlight>
                <a:latin typeface="Roboto"/>
                <a:ea typeface="Roboto"/>
                <a:cs typeface="Roboto"/>
                <a:sym typeface="Roboto"/>
              </a:rPr>
              <a:t>Visual Studio - </a:t>
            </a:r>
            <a:r>
              <a:rPr lang="tr-TR" sz="1050">
                <a:solidFill>
                  <a:srgbClr val="4D5156"/>
                </a:solidFill>
                <a:highlight>
                  <a:srgbClr val="FFFFFF"/>
                </a:highlight>
                <a:latin typeface="Roboto"/>
                <a:ea typeface="Roboto"/>
                <a:cs typeface="Roboto"/>
                <a:sym typeface="Roboto"/>
              </a:rPr>
              <a:t>A standalone source code editor that runs on Windows, macOS, and Linux. The top pick for JavaScript and web developers.</a:t>
            </a:r>
            <a:endParaRPr sz="105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tr-TR" sz="1050">
                <a:solidFill>
                  <a:srgbClr val="202124"/>
                </a:solidFill>
                <a:highlight>
                  <a:srgbClr val="FFFFFF"/>
                </a:highlight>
                <a:latin typeface="Roboto"/>
                <a:ea typeface="Roboto"/>
                <a:cs typeface="Roboto"/>
                <a:sym typeface="Roboto"/>
              </a:rPr>
              <a:t>SQL Developer for Oracle Database</a:t>
            </a:r>
            <a:endParaRPr sz="105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c4bbfd0a2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c4bbfd0a22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4bbfd0a22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c4bbfd0a22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e26c66a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7e26c66a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4bbfd0a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c4bbfd0a22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c4bbfd0a2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c4bbfd0a22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c4bbfd0a2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c4bbfd0a22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was big computers and these computers sometimes was crashing because of moth. When computer doesn’t work engineers look after to bugs at the big computers. For this reason today we are calling bug to code mistakes/errors.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Example: </a:t>
            </a:r>
            <a:r>
              <a:rPr lang="tr-TR" b="1"/>
              <a:t>prnt</a:t>
            </a:r>
            <a:r>
              <a:rPr lang="tr-TR"/>
              <a:t> must be </a:t>
            </a:r>
            <a:r>
              <a:rPr lang="tr-TR" b="1"/>
              <a:t>print</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SLIDES_API128694207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SLIDES_API128694207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Takeaway</a:t>
            </a:r>
            <a:endParaRPr b="1">
              <a:solidFill>
                <a:schemeClr val="dk1"/>
              </a:solidFill>
            </a:endParaRPr>
          </a:p>
          <a:p>
            <a:pPr marL="0" lvl="0" indent="0" algn="l" rtl="0">
              <a:spcBef>
                <a:spcPts val="0"/>
              </a:spcBef>
              <a:spcAft>
                <a:spcPts val="0"/>
              </a:spcAft>
              <a:buNone/>
            </a:pPr>
            <a:r>
              <a:rPr lang="tr-TR">
                <a:solidFill>
                  <a:schemeClr val="dk1"/>
                </a:solidFill>
              </a:rPr>
              <a:t>Use this template to help students articulate and retain their biggest takeaways from the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faaf30f03_0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dfaaf30f03_0_2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dfaaf30f03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dfaaf30f03_0_1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dfaaf30f03_0_17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dfaaf30f03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Kahoot url: CF Review  </a:t>
            </a:r>
            <a:r>
              <a:rPr lang="tr-TR" u="sng">
                <a:solidFill>
                  <a:schemeClr val="hlink"/>
                </a:solidFill>
                <a:hlinkClick r:id="rId3"/>
              </a:rPr>
              <a:t>https://create.kahoot.it/details/a631b609-2c84-4d21-a9fe-cbe5f8ca47f1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dfaaf30f03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dfaaf30f03_0_1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dfaaf30f03_0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dfaaf30f03_0_1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dfaaf30f03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dfaaf30f03_0_18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a:t>ARPANET - experimental computer network that was the forerunner of the Internet.</a:t>
            </a:r>
            <a:endParaRPr/>
          </a:p>
          <a:p>
            <a:pPr marL="457200" lvl="0" indent="-317500" algn="l" rtl="0">
              <a:lnSpc>
                <a:spcPct val="100000"/>
              </a:lnSpc>
              <a:spcBef>
                <a:spcPts val="0"/>
              </a:spcBef>
              <a:spcAft>
                <a:spcPts val="0"/>
              </a:spcAft>
              <a:buSzPts val="1400"/>
              <a:buChar char="●"/>
            </a:pPr>
            <a:r>
              <a:rPr lang="tr-TR">
                <a:solidFill>
                  <a:srgbClr val="1A1A1A"/>
                </a:solidFill>
                <a:highlight>
                  <a:srgbClr val="FFFFFF"/>
                </a:highlight>
              </a:rPr>
              <a:t>The Advanced Research Projects Agency (ARPA), an arm of the U.S. Defense Department, funded the development of the Advanced Research Projects Agency Network (ARPANET) in the late 1960s. </a:t>
            </a:r>
            <a:endParaRPr>
              <a:solidFill>
                <a:srgbClr val="1A1A1A"/>
              </a:solidFill>
              <a:highlight>
                <a:srgbClr val="FFFFFF"/>
              </a:highlight>
            </a:endParaRPr>
          </a:p>
          <a:p>
            <a:pPr marL="457200" lvl="0" indent="-317500" algn="l" rtl="0">
              <a:lnSpc>
                <a:spcPct val="100000"/>
              </a:lnSpc>
              <a:spcBef>
                <a:spcPts val="0"/>
              </a:spcBef>
              <a:spcAft>
                <a:spcPts val="0"/>
              </a:spcAft>
              <a:buSzPts val="1400"/>
              <a:buChar char="●"/>
            </a:pPr>
            <a:r>
              <a:rPr lang="tr-TR">
                <a:solidFill>
                  <a:srgbClr val="1A1A1A"/>
                </a:solidFill>
                <a:highlight>
                  <a:srgbClr val="FFFFFF"/>
                </a:highlight>
              </a:rPr>
              <a:t>Its initial purpose was to link computers at Pentagon-funded research institutions over telephone lines.</a:t>
            </a:r>
            <a:endParaRPr>
              <a:solidFill>
                <a:srgbClr val="1A1A1A"/>
              </a:solidFill>
              <a:highlight>
                <a:srgbClr val="FFFFFF"/>
              </a:highlight>
            </a:endParaRPr>
          </a:p>
          <a:p>
            <a:pPr marL="457200" lvl="0" indent="-317500" algn="l" rtl="0">
              <a:lnSpc>
                <a:spcPct val="100000"/>
              </a:lnSpc>
              <a:spcBef>
                <a:spcPts val="0"/>
              </a:spcBef>
              <a:spcAft>
                <a:spcPts val="0"/>
              </a:spcAft>
              <a:buClr>
                <a:srgbClr val="1A1A1A"/>
              </a:buClr>
              <a:buSzPts val="1400"/>
              <a:buChar char="●"/>
            </a:pPr>
            <a:r>
              <a:rPr lang="tr-TR">
                <a:solidFill>
                  <a:srgbClr val="1A1A1A"/>
                </a:solidFill>
                <a:highlight>
                  <a:srgbClr val="FFFFFF"/>
                </a:highlight>
              </a:rPr>
              <a:t>Academic</a:t>
            </a:r>
            <a:endParaRPr>
              <a:solidFill>
                <a:srgbClr val="1A1A1A"/>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4bbfd0a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c4bbfd0a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dfaaf30f03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6" name="Google Shape;1026;gdfaaf30f03_0_1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dfaaf30f03_0_1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gdfaaf30f03_0_1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dfaaf30f03_0_1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gdfaaf30f03_0_1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dfaaf30f03_0_1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dfaaf30f03_0_1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b="1">
                <a:solidFill>
                  <a:srgbClr val="222222"/>
                </a:solidFill>
                <a:highlight>
                  <a:srgbClr val="FFFFFF"/>
                </a:highlight>
              </a:rPr>
              <a:t>Three-Way HandShake</a:t>
            </a:r>
            <a:r>
              <a:rPr lang="tr-TR">
                <a:solidFill>
                  <a:srgbClr val="222222"/>
                </a:solidFill>
                <a:highlight>
                  <a:srgbClr val="FFFFFF"/>
                </a:highlight>
              </a:rPr>
              <a:t> or a TCP 3-way handshake is a process which is used in a TCP/IP network to make a connection between the server and client. It is a three-step process that requires both the client and server to exchange synchronization and acknowledgment packets before the real data communication process starts.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faaf30f03_0_1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gdfaaf30f03_0_1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dfaaf30f03_0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7" name="Google Shape;1067;gdfaaf30f03_0_1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dfaaf30f03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dfaaf30f03_0_18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dfaaf30f03_0_1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dfaaf30f03_0_18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dfaaf30f03_0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dfaaf30f03_0_1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chemeClr val="dk1"/>
                </a:solidFill>
              </a:rPr>
              <a:t>A </a:t>
            </a:r>
            <a:r>
              <a:rPr lang="tr-TR" b="1">
                <a:solidFill>
                  <a:schemeClr val="dk1"/>
                </a:solidFill>
              </a:rPr>
              <a:t>public IP address identifies you to the wider internet</a:t>
            </a:r>
            <a:r>
              <a:rPr lang="tr-TR">
                <a:solidFill>
                  <a:schemeClr val="dk1"/>
                </a:solidFill>
              </a:rPr>
              <a:t> so that all the information you're searching for can find you. A private IP address is used within a private network to connect securely to other devices within that same network. Each device within the same network has a unique private IP address.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dfaaf30f03_0_1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gdfaaf30f03_0_1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chemeClr val="dk1"/>
                </a:solidFill>
              </a:rPr>
              <a:t>It's </a:t>
            </a:r>
            <a:r>
              <a:rPr lang="tr-TR" b="1">
                <a:solidFill>
                  <a:schemeClr val="dk1"/>
                </a:solidFill>
              </a:rPr>
              <a:t>a way to map multiple local private addresses to a public one before transferring the information</a:t>
            </a:r>
            <a:r>
              <a:rPr lang="tr-TR">
                <a:solidFill>
                  <a:schemeClr val="dk1"/>
                </a:solidFill>
              </a:rPr>
              <a:t>. Organizations that want multiple devices to employ a single IP address use NAT, as do most home routers.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4bbfd0a2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c4bbfd0a2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dfaaf30f03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 name="Google Shape;1107;gdfaaf30f03_0_1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Dynamic Host Configuration Protocol (DHCP) is a client/server protocol that automatically provides an Internet Protocol (IP) host with its IP address and other related configuration information such as the subnet mask and default gateway. DHCP allows hosts to obtain required TCP/IP configuration information from a DHCP server.</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dfaaf30f03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dfaaf30f03_0_18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chemeClr val="dk1"/>
                </a:solidFill>
              </a:rPr>
              <a:t>In its simplest form, a packet is </a:t>
            </a:r>
            <a:r>
              <a:rPr lang="tr-TR" b="1">
                <a:solidFill>
                  <a:schemeClr val="dk1"/>
                </a:solidFill>
              </a:rPr>
              <a:t>the basic unit of information in network transmission</a:t>
            </a:r>
            <a:r>
              <a:rPr lang="tr-TR">
                <a:solidFill>
                  <a:schemeClr val="dk1"/>
                </a:solidFill>
              </a:rPr>
              <a:t>. ... Packets are transmitted over Ethernet networks, the most common physical type, within frames, or pre-set data blocks that have their own header and trailer information.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dfaaf30f03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gdfaaf30f03_0_19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dfaaf30f03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dfaaf30f03_0_19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HTTP (Hypertext Transfer Protocol) is a request-response protocol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Client Side (Web Browser) - Server Side (Web Hosting)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 client on one side asks or requests something from a server and the server on the other side sends a response to that client.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But before this request and response activities, a connection should be established (Three Handshake)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dfaaf30f03_0_1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dfaaf30f03_0_1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Routers connect two or more networks and provide the routing function. Some routers, for example, route at the network interface level or at the physical level.</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faaf30f03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dfaaf30f03_0_19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chemeClr val="dk1"/>
                </a:solidFill>
              </a:rPr>
              <a:t>The </a:t>
            </a:r>
            <a:r>
              <a:rPr lang="tr-TR" i="1">
                <a:solidFill>
                  <a:schemeClr val="dk1"/>
                </a:solidFill>
              </a:rPr>
              <a:t>Domain Name System</a:t>
            </a:r>
            <a:r>
              <a:rPr lang="tr-TR">
                <a:solidFill>
                  <a:schemeClr val="dk1"/>
                </a:solidFill>
              </a:rPr>
              <a:t> (</a:t>
            </a:r>
            <a:r>
              <a:rPr lang="tr-TR" i="1">
                <a:solidFill>
                  <a:schemeClr val="dk1"/>
                </a:solidFill>
              </a:rPr>
              <a:t>DNS</a:t>
            </a:r>
            <a:r>
              <a:rPr lang="tr-TR">
                <a:solidFill>
                  <a:schemeClr val="dk1"/>
                </a:solidFill>
              </a:rPr>
              <a:t>) is the phonebook of the Internet. Humans access information online through domain names, like google.com or clarusway.com.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dfaaf30f03_0_1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dfaaf30f03_0_1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dfaaf30f03_0_1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9" name="Google Shape;1169;gdfaaf30f03_0_19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The authoritative name servers that serve the DNS root zone, commonly known as the “root servers”, are a network of hundreds of servers in many countries around the world. They are configured in the DNS root zone as 13 named authorities</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dfaaf30f03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gdfaaf30f03_0_19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dfaaf30f03_0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gdfaaf30f03_0_1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solidFill>
                  <a:schemeClr val="dk1"/>
                </a:solidFill>
              </a:rPr>
              <a:t>A </a:t>
            </a:r>
            <a:r>
              <a:rPr lang="tr-TR" i="1">
                <a:solidFill>
                  <a:schemeClr val="dk1"/>
                </a:solidFill>
              </a:rPr>
              <a:t>DNS resolver</a:t>
            </a:r>
            <a:r>
              <a:rPr lang="tr-TR">
                <a:solidFill>
                  <a:schemeClr val="dk1"/>
                </a:solidFill>
              </a:rPr>
              <a:t>, also known as a resolver, is a server on the Internet that converts domain names into IP addresses.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4bbfd0a2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c4bbfd0a2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dfaaf30f03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gdfaaf30f03_0_1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dfaaf30f03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gdfaaf30f03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dfaaf30f03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dfaaf30f03_0_19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Click image to go online traceroute service for </a:t>
            </a:r>
            <a:r>
              <a:rPr lang="tr-TR" u="sng">
                <a:solidFill>
                  <a:schemeClr val="hlink"/>
                </a:solidFill>
                <a:hlinkClick r:id="rId3"/>
              </a:rPr>
              <a:t>https://traceroute-online.com/</a:t>
            </a:r>
            <a:r>
              <a:rPr lang="tr-TR"/>
              <a:t> web site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dfaaf30f03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5" name="Google Shape;1215;gdfaaf30f03_0_1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dfaaf30f03_0_1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dfaaf30f03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tr-TR" b="1">
                <a:solidFill>
                  <a:schemeClr val="dk1"/>
                </a:solidFill>
              </a:rPr>
              <a:t>Summarize</a:t>
            </a:r>
            <a:endParaRPr b="1">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Clr>
                <a:srgbClr val="000000"/>
              </a:buClr>
              <a:buSzPts val="1100"/>
              <a:buFont typeface="Arial"/>
              <a:buNone/>
            </a:pP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dfaaf30f03_0_1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dfaaf30f03_0_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Emotion Check</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Use this template to prompt students to check in with themselves. This will also help you gauge the mood in your classroom and notice any students who might attention.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Drawing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dfaaf30f03_0_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dfaaf30f03_0_20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4bbfd0a2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c4bbfd0a2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4bbfd0a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c4bbfd0a2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Y0OTc3OTk2NTA5MDE2NjM5NzIiLCJjb250ZW50SW5zdGFuY2VJZCI6IjhiNTBjNWZmZTg3YjRlZWY5ZDg5NGI2YWE0NTIwMjJlIn0=pearId=magic-pear-metadata-identifier" TargetMode="External"/><Relationship Id="rId5" Type="http://schemas.openxmlformats.org/officeDocument/2006/relationships/image" Target="../media/image1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MwIiwic2xpZGVJZCI6Imc1YzJlMmVkYWMyXzBfMzAiLCJwcmVzZW50YXRpb25JZCI6IjFua2VEeGhoTEpNUVJ6ZGJMZlAxWUdaTXlYV3ZGbEg2emxSbElmNmhGZ1VrIiwidGVtcGxhdGVOYW1lIjoiSXMgdGhpcyBzdGF0ZW1lbnQgdHJ1ZSBvciBmYWxzZSIsImxhc3RFZGl0ZWRCeSI6IjExNjQ5Nzc5OTY1MDkwMTY2Mzk3MiIsImNvbnRlbnRJbnN0YW5jZUlkIjoiMTY1ZjU4ZjA4ZmZkNDBkYjg5NDA3OGM1MmM4YjM4NmUifQ==pearId=magic-pear-metadata-identifier"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Y0OTc3OTk2NTA5MDE2NjM5NzIiLCJjb250ZW50SW5zdGFuY2VJZCI6IjhiNTBjNWZmZTg3YjRlZWY5ZDg5NGI2YWE0NTIwMjJlIn0=pearId=magic-pear-metadata-identifier" TargetMode="External"/><Relationship Id="rId5" Type="http://schemas.openxmlformats.org/officeDocument/2006/relationships/image" Target="../media/image1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hyperlink" Target="http://www.youtube.com/watch?v=84VmwdGwYMA"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reate.kahoot.it/details/a631b609-2c84-4d21-a9fe-cbe5f8ca47f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dontchangethislink.peardeckmagic.zone?eyJ0eXBlIjoiZ29vZ2xlLXNsaWRlcy1hZGRvbi10ZW1wbGF0ZS1saWJyYXJ5IiwiY2xhc3NUaW1lIjoic3ViamVjdEFyZWFFeGFtcGxlUXVlc3Rpb25zIiwiY29udGVudElkIjoiaHR0cHM6Ly9kb2NzLmdvb2dsZS5jb20vcHJlc2VudGF0aW9uL2QvMWZCM0tHZlVESjVNM20zS2lBcl9abkxYbXFiaUFycnhDdEhuWndRZEI2WGsvZWRpdCNzbGlkZT1pZC5nNWQxYTI3MDg3M18wXzAiLCJzbGlkZUlkIjoiZzVkMWEyNzA4NzNfMF8wIiwicHJlc2VudGF0aW9uSWQiOiIxZkIzS0dmVURKNU0zbTNLaUFyX1puTFhtcWJpQXJyeEN0SG5ad1FkQjZYayIsInRlbXBsYXRlTmFtZSI6IlVzZSB0aGUgd29yZCBiYW5rIHRvIGxhYmVsIHRoZSBkaWFncmFtIiwibGFzdEVkaXRlZEJ5IjoiMTE2NDk3Nzk5NjUwOTAxNjYzOTcyIiwiY29udGVudEluc3RhbmNlSWQiOiIzMjJhZWQ4ZGJjNzc0NTZiYTlmOTE5MzM4NzQzOTk0YiJ9pearId=magic-pear-metadata-identifier"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Y0OTc3OTk2NTA5MDE2NjM5NzIiLCJjb250ZW50SW5zdGFuY2VJZCI6IjhiNTBjNWZmZTg3YjRlZWY5ZDg5NGI2YWE0NTIwMjJlIn0=pearId=magic-pear-metadata-identifier" TargetMode="External"/><Relationship Id="rId5" Type="http://schemas.openxmlformats.org/officeDocument/2006/relationships/image" Target="../media/image1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reate.kahoot.it/details/a631b609-2c84-4d21-a9fe-cbe5f8ca47f1"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traceroute-online.com/"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Y0OTc3OTk2NTA5MDE2NjM5NzIiLCJwcmVzZW50YXRpb25JZCI6IjFqeEI4MlVjN21oRzhHRE9UeGR0MG43cVB0Vmg3c3lvY1BhSGEwV2ctd2lJIiwiY29udGVudElkIjoiY3VzdG9tLXJlc3BvbnNlLWVtYmVkZGVkV2Vic2l0ZSIsInNsaWRlSWQiOiJnNmVmYjZjZTFkZV8wXzE2MiIsImNvbnRlbnRJbnN0YW5jZUlkIjoiMWp4QjgyVWM3bWhHOEdET1R4ZHQwbjdxUHRWaDdzeW9jUGFIYTBXZy13aUkvOGRjZDRiOWEtODU3Ni00MTIzLWJlMjQtMjg5YTQ2Mzc3YWMyIn0=pearId=magic-pear-metadata-identifier" TargetMode="Externa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http://www.youtube.com/watch?v=IlAJJI-qG2k"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NjQ5Nzc5OTY1MDkwMTY2Mzk3MiIsImNvbnRlbnRJbnN0YW5jZUlkIjoiMjkwZjViNDM2ZmM5NDc2Y2E1OTkxY2NjYjQzZWUxMGUifQ==pearId=magic-pear-metadata-identifier" TargetMode="External"/><Relationship Id="rId5" Type="http://schemas.openxmlformats.org/officeDocument/2006/relationships/image" Target="../media/image1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I0Iiwic2xpZGVJZCI6Imc1YzJkYWZmODBjXzBfMjQiLCJwcmVzZW50YXRpb25JZCI6IjEwWllZXzBUTEdYSzU4djY0SHgwZ1o5NGViUEt5eGNzNzA5MWI4T2N6SjJNIiwidGVtcGxhdGVOYW1lIjoiQ2lyY2xlIGhvdyB5b3UgYXJlIGZlZWxpbmciLCJsYXN0RWRpdGVkQnkiOiIxMTY0OTc3OTk2NTA5MDE2NjM5NzIiLCJjb250ZW50SW5zdGFuY2VJZCI6IjRlMmQ3MzlmYTYxZDQ5MjBiYTBkZThmZjdjZjU1Y2NiIn0=pearId=magic-pear-metadata-identifier" TargetMode="External"/><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cDA3_5982h8"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60" y="927098"/>
              <a:ext cx="264549"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39" y="1314222"/>
              <a:ext cx="264549"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0"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90" y="3621402"/>
                <a:ext cx="239004"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58525" y="1513150"/>
            <a:ext cx="4948200" cy="2124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Computer Fundamentals</a:t>
            </a:r>
            <a:endParaRPr>
              <a:solidFill>
                <a:srgbClr val="741B47"/>
              </a:solidFill>
              <a:latin typeface="Raleway Medium"/>
              <a:ea typeface="Raleway Medium"/>
              <a:cs typeface="Raleway Medium"/>
              <a:sym typeface="Raleway Medium"/>
            </a:endParaRPr>
          </a:p>
          <a:p>
            <a:pPr marL="0" lvl="0" indent="0" algn="ctr" rtl="0">
              <a:lnSpc>
                <a:spcPct val="90000"/>
              </a:lnSpc>
              <a:spcBef>
                <a:spcPts val="0"/>
              </a:spcBef>
              <a:spcAft>
                <a:spcPts val="0"/>
              </a:spcAft>
              <a:buSzPts val="4800"/>
              <a:buNone/>
            </a:pPr>
            <a:r>
              <a:rPr lang="tr-TR" sz="3800">
                <a:solidFill>
                  <a:srgbClr val="741B47"/>
                </a:solidFill>
                <a:latin typeface="Raleway Medium"/>
                <a:ea typeface="Raleway Medium"/>
                <a:cs typeface="Raleway Medium"/>
                <a:sym typeface="Raleway Medium"/>
              </a:rPr>
              <a:t>“Software”</a:t>
            </a:r>
            <a:endParaRPr sz="38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9"/>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26" name="Google Shape;426;p29"/>
          <p:cNvPicPr preferRelativeResize="0"/>
          <p:nvPr/>
        </p:nvPicPr>
        <p:blipFill rotWithShape="1">
          <a:blip r:embed="rId3">
            <a:alphaModFix/>
          </a:blip>
          <a:srcRect b="8908"/>
          <a:stretch/>
        </p:blipFill>
        <p:spPr>
          <a:xfrm>
            <a:off x="431800" y="800200"/>
            <a:ext cx="6960920" cy="357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30"/>
        <p:cNvGrpSpPr/>
        <p:nvPr/>
      </p:nvGrpSpPr>
      <p:grpSpPr>
        <a:xfrm>
          <a:off x="0" y="0"/>
          <a:ext cx="0" cy="0"/>
          <a:chOff x="0" y="0"/>
          <a:chExt cx="0" cy="0"/>
        </a:xfrm>
      </p:grpSpPr>
      <p:pic>
        <p:nvPicPr>
          <p:cNvPr id="431" name="Google Shape;431;p30"/>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432" name="Google Shape;432;p30"/>
          <p:cNvSpPr txBox="1"/>
          <p:nvPr/>
        </p:nvSpPr>
        <p:spPr>
          <a:xfrm>
            <a:off x="159800" y="816625"/>
            <a:ext cx="45492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What is algorithm?</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What is pseudocode?</a:t>
            </a:r>
            <a:endParaRPr sz="3600">
              <a:solidFill>
                <a:srgbClr val="FFFFFF"/>
              </a:solidFill>
              <a:latin typeface="Proxima Nova Semibold"/>
              <a:ea typeface="Proxima Nova Semibold"/>
              <a:cs typeface="Proxima Nova Semibold"/>
              <a:sym typeface="Proxima Nova Semibold"/>
            </a:endParaRPr>
          </a:p>
        </p:txBody>
      </p:sp>
      <p:pic>
        <p:nvPicPr>
          <p:cNvPr id="433" name="Google Shape;433;p30">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34" name="Google Shape;434;p30">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40" name="Google Shape;440;p31"/>
          <p:cNvPicPr preferRelativeResize="0"/>
          <p:nvPr/>
        </p:nvPicPr>
        <p:blipFill rotWithShape="1">
          <a:blip r:embed="rId3">
            <a:alphaModFix/>
          </a:blip>
          <a:srcRect t="4751" b="4751"/>
          <a:stretch/>
        </p:blipFill>
        <p:spPr>
          <a:xfrm>
            <a:off x="1663300" y="774225"/>
            <a:ext cx="5817401" cy="385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46" name="Google Shape;446;p32"/>
          <p:cNvPicPr preferRelativeResize="0"/>
          <p:nvPr/>
        </p:nvPicPr>
        <p:blipFill rotWithShape="1">
          <a:blip r:embed="rId3">
            <a:alphaModFix/>
          </a:blip>
          <a:srcRect l="3408" t="15316" r="5441" b="9861"/>
          <a:stretch/>
        </p:blipFill>
        <p:spPr>
          <a:xfrm>
            <a:off x="1302650" y="706925"/>
            <a:ext cx="6661051" cy="4100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3"/>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52" name="Google Shape;452;p33"/>
          <p:cNvPicPr preferRelativeResize="0"/>
          <p:nvPr/>
        </p:nvPicPr>
        <p:blipFill>
          <a:blip r:embed="rId3">
            <a:alphaModFix/>
          </a:blip>
          <a:stretch>
            <a:fillRect/>
          </a:stretch>
        </p:blipFill>
        <p:spPr>
          <a:xfrm>
            <a:off x="929250" y="700597"/>
            <a:ext cx="7287251" cy="40776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56"/>
        <p:cNvGrpSpPr/>
        <p:nvPr/>
      </p:nvGrpSpPr>
      <p:grpSpPr>
        <a:xfrm>
          <a:off x="0" y="0"/>
          <a:ext cx="0" cy="0"/>
          <a:chOff x="0" y="0"/>
          <a:chExt cx="0" cy="0"/>
        </a:xfrm>
      </p:grpSpPr>
      <p:sp>
        <p:nvSpPr>
          <p:cNvPr id="457" name="Google Shape;457;p3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34"/>
          <p:cNvPicPr preferRelativeResize="0"/>
          <p:nvPr/>
        </p:nvPicPr>
        <p:blipFill rotWithShape="1">
          <a:blip r:embed="rId3">
            <a:alphaModFix/>
          </a:blip>
          <a:srcRect l="8474" t="8803" r="8032" b="9229"/>
          <a:stretch/>
        </p:blipFill>
        <p:spPr>
          <a:xfrm>
            <a:off x="4973275" y="984925"/>
            <a:ext cx="3429000" cy="3366225"/>
          </a:xfrm>
          <a:prstGeom prst="rect">
            <a:avLst/>
          </a:prstGeom>
          <a:noFill/>
          <a:ln>
            <a:noFill/>
          </a:ln>
        </p:spPr>
      </p:pic>
      <p:pic>
        <p:nvPicPr>
          <p:cNvPr id="459" name="Google Shape;459;p34"/>
          <p:cNvPicPr preferRelativeResize="0"/>
          <p:nvPr/>
        </p:nvPicPr>
        <p:blipFill rotWithShape="1">
          <a:blip r:embed="rId4">
            <a:alphaModFix/>
          </a:blip>
          <a:srcRect l="8441" t="8803" r="8065" b="9229"/>
          <a:stretch/>
        </p:blipFill>
        <p:spPr>
          <a:xfrm>
            <a:off x="814700" y="984925"/>
            <a:ext cx="3429000" cy="3366225"/>
          </a:xfrm>
          <a:prstGeom prst="rect">
            <a:avLst/>
          </a:prstGeom>
          <a:noFill/>
          <a:ln>
            <a:noFill/>
          </a:ln>
        </p:spPr>
      </p:pic>
      <p:sp>
        <p:nvSpPr>
          <p:cNvPr id="460" name="Google Shape;460;p34"/>
          <p:cNvSpPr txBox="1">
            <a:spLocks noGrp="1"/>
          </p:cNvSpPr>
          <p:nvPr>
            <p:ph type="title"/>
          </p:nvPr>
        </p:nvSpPr>
        <p:spPr>
          <a:xfrm>
            <a:off x="520950" y="428125"/>
            <a:ext cx="8102100" cy="46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Have you heard of any of Programming Languages?</a:t>
            </a:r>
            <a:endParaRPr sz="2400"/>
          </a:p>
        </p:txBody>
      </p:sp>
      <p:sp>
        <p:nvSpPr>
          <p:cNvPr id="461" name="Google Shape;461;p34"/>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Yes</a:t>
            </a:r>
            <a:endParaRPr sz="6000">
              <a:solidFill>
                <a:srgbClr val="FFFFFF"/>
              </a:solidFill>
              <a:latin typeface="Proxima Nova Semibold"/>
              <a:ea typeface="Proxima Nova Semibold"/>
              <a:cs typeface="Proxima Nova Semibold"/>
              <a:sym typeface="Proxima Nova Semibold"/>
            </a:endParaRPr>
          </a:p>
        </p:txBody>
      </p:sp>
      <p:sp>
        <p:nvSpPr>
          <p:cNvPr id="462" name="Google Shape;462;p34"/>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No</a:t>
            </a:r>
            <a:endParaRPr sz="6000">
              <a:solidFill>
                <a:srgbClr val="FFFFFF"/>
              </a:solidFill>
              <a:latin typeface="Proxima Nova Semibold"/>
              <a:ea typeface="Proxima Nova Semibold"/>
              <a:cs typeface="Proxima Nova Semibold"/>
              <a:sym typeface="Proxima Nova Semibold"/>
            </a:endParaRPr>
          </a:p>
        </p:txBody>
      </p:sp>
      <p:pic>
        <p:nvPicPr>
          <p:cNvPr id="463" name="Google Shape;463;p34">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464" name="Google Shape;464;p34">
            <a:hlinkClick r:id="rId7"/>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pic>
        <p:nvPicPr>
          <p:cNvPr id="470" name="Google Shape;470;p35"/>
          <p:cNvPicPr preferRelativeResize="0"/>
          <p:nvPr/>
        </p:nvPicPr>
        <p:blipFill>
          <a:blip r:embed="rId3">
            <a:alphaModFix/>
          </a:blip>
          <a:stretch>
            <a:fillRect/>
          </a:stretch>
        </p:blipFill>
        <p:spPr>
          <a:xfrm>
            <a:off x="1469100" y="674275"/>
            <a:ext cx="5949250" cy="4064350"/>
          </a:xfrm>
          <a:prstGeom prst="rect">
            <a:avLst/>
          </a:prstGeom>
          <a:noFill/>
          <a:ln>
            <a:noFill/>
          </a:ln>
        </p:spPr>
      </p:pic>
      <p:sp>
        <p:nvSpPr>
          <p:cNvPr id="471" name="Google Shape;471;p35"/>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sp>
        <p:nvSpPr>
          <p:cNvPr id="477" name="Google Shape;477;p36"/>
          <p:cNvSpPr txBox="1"/>
          <p:nvPr/>
        </p:nvSpPr>
        <p:spPr>
          <a:xfrm>
            <a:off x="431800" y="1122400"/>
            <a:ext cx="8217300" cy="17649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000" b="1" u="sng">
                <a:solidFill>
                  <a:srgbClr val="741B47"/>
                </a:solidFill>
                <a:latin typeface="Raleway"/>
                <a:ea typeface="Raleway"/>
                <a:cs typeface="Raleway"/>
                <a:sym typeface="Raleway"/>
              </a:rPr>
              <a:t>Low Level Languages:</a:t>
            </a: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endParaRPr sz="2000" b="1" u="sng">
              <a:solidFill>
                <a:srgbClr val="741B47"/>
              </a:solidFill>
              <a:latin typeface="Raleway"/>
              <a:ea typeface="Raleway"/>
              <a:cs typeface="Raleway"/>
              <a:sym typeface="Raleway"/>
            </a:endParaRPr>
          </a:p>
          <a:p>
            <a:pPr marL="457200" marR="0" lvl="0" indent="-355600" algn="l" rtl="0">
              <a:lnSpc>
                <a:spcPct val="100000"/>
              </a:lnSpc>
              <a:spcBef>
                <a:spcPts val="0"/>
              </a:spcBef>
              <a:spcAft>
                <a:spcPts val="0"/>
              </a:spcAft>
              <a:buClr>
                <a:srgbClr val="741B47"/>
              </a:buClr>
              <a:buSzPts val="2000"/>
              <a:buFont typeface="Raleway Medium"/>
              <a:buChar char="●"/>
            </a:pPr>
            <a:r>
              <a:rPr lang="tr-TR" sz="2000">
                <a:solidFill>
                  <a:srgbClr val="741B47"/>
                </a:solidFill>
                <a:latin typeface="Raleway Medium"/>
                <a:ea typeface="Raleway Medium"/>
                <a:cs typeface="Raleway Medium"/>
                <a:sym typeface="Raleway Medium"/>
              </a:rPr>
              <a:t>Assembly Language</a:t>
            </a:r>
            <a:endParaRPr sz="2000">
              <a:solidFill>
                <a:srgbClr val="741B47"/>
              </a:solidFill>
              <a:latin typeface="Raleway Medium"/>
              <a:ea typeface="Raleway Medium"/>
              <a:cs typeface="Raleway Medium"/>
              <a:sym typeface="Raleway Medium"/>
            </a:endParaRPr>
          </a:p>
          <a:p>
            <a:pPr marL="457200" marR="0" lvl="0" indent="0" algn="l" rtl="0">
              <a:lnSpc>
                <a:spcPct val="100000"/>
              </a:lnSpc>
              <a:spcBef>
                <a:spcPts val="0"/>
              </a:spcBef>
              <a:spcAft>
                <a:spcPts val="0"/>
              </a:spcAft>
              <a:buNone/>
            </a:pPr>
            <a:endParaRPr sz="2000">
              <a:solidFill>
                <a:srgbClr val="741B47"/>
              </a:solidFill>
              <a:latin typeface="Raleway Medium"/>
              <a:ea typeface="Raleway Medium"/>
              <a:cs typeface="Raleway Medium"/>
              <a:sym typeface="Raleway Medium"/>
            </a:endParaRPr>
          </a:p>
          <a:p>
            <a:pPr marL="457200" marR="0" lvl="0" indent="-355600" algn="l" rtl="0">
              <a:lnSpc>
                <a:spcPct val="100000"/>
              </a:lnSpc>
              <a:spcBef>
                <a:spcPts val="0"/>
              </a:spcBef>
              <a:spcAft>
                <a:spcPts val="0"/>
              </a:spcAft>
              <a:buClr>
                <a:srgbClr val="741B47"/>
              </a:buClr>
              <a:buSzPts val="2000"/>
              <a:buFont typeface="Raleway Medium"/>
              <a:buChar char="●"/>
            </a:pPr>
            <a:r>
              <a:rPr lang="tr-TR" sz="2000">
                <a:solidFill>
                  <a:srgbClr val="741B47"/>
                </a:solidFill>
                <a:latin typeface="Raleway Medium"/>
                <a:ea typeface="Raleway Medium"/>
                <a:cs typeface="Raleway Medium"/>
                <a:sym typeface="Raleway Medium"/>
              </a:rPr>
              <a:t>Machine Language</a:t>
            </a:r>
            <a:endParaRPr sz="100">
              <a:solidFill>
                <a:schemeClr val="dk1"/>
              </a:solidFill>
              <a:highlight>
                <a:srgbClr val="FFFFFF"/>
              </a:highlight>
            </a:endParaRPr>
          </a:p>
        </p:txBody>
      </p:sp>
      <p:sp>
        <p:nvSpPr>
          <p:cNvPr id="478" name="Google Shape;478;p36"/>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484" name="Google Shape;484;p37"/>
          <p:cNvSpPr txBox="1"/>
          <p:nvPr/>
        </p:nvSpPr>
        <p:spPr>
          <a:xfrm>
            <a:off x="431800" y="893800"/>
            <a:ext cx="8217300" cy="5427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000" b="1" u="sng">
                <a:solidFill>
                  <a:srgbClr val="741B47"/>
                </a:solidFill>
                <a:latin typeface="Raleway"/>
                <a:ea typeface="Raleway"/>
                <a:cs typeface="Raleway"/>
                <a:sym typeface="Raleway"/>
              </a:rPr>
              <a:t>High Level Languages:</a:t>
            </a: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endParaRPr sz="2000" b="1" u="sng">
              <a:solidFill>
                <a:srgbClr val="741B47"/>
              </a:solidFill>
              <a:latin typeface="Raleway"/>
              <a:ea typeface="Raleway"/>
              <a:cs typeface="Raleway"/>
              <a:sym typeface="Raleway"/>
            </a:endParaRPr>
          </a:p>
          <a:p>
            <a:pPr marL="457200" marR="0" lvl="0" indent="0" algn="l" rtl="0">
              <a:lnSpc>
                <a:spcPct val="100000"/>
              </a:lnSpc>
              <a:spcBef>
                <a:spcPts val="0"/>
              </a:spcBef>
              <a:spcAft>
                <a:spcPts val="0"/>
              </a:spcAft>
              <a:buNone/>
            </a:pPr>
            <a:endParaRPr sz="100">
              <a:solidFill>
                <a:schemeClr val="dk1"/>
              </a:solidFill>
              <a:highlight>
                <a:srgbClr val="FFFFFF"/>
              </a:highlight>
            </a:endParaRPr>
          </a:p>
        </p:txBody>
      </p:sp>
      <p:sp>
        <p:nvSpPr>
          <p:cNvPr id="485" name="Google Shape;485;p37"/>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86" name="Google Shape;486;p37"/>
          <p:cNvPicPr preferRelativeResize="0"/>
          <p:nvPr/>
        </p:nvPicPr>
        <p:blipFill>
          <a:blip r:embed="rId3">
            <a:alphaModFix/>
          </a:blip>
          <a:stretch>
            <a:fillRect/>
          </a:stretch>
        </p:blipFill>
        <p:spPr>
          <a:xfrm>
            <a:off x="671938" y="1799275"/>
            <a:ext cx="7800129" cy="2306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latin typeface="Raleway Medium"/>
                <a:ea typeface="Raleway Medium"/>
                <a:cs typeface="Raleway Medium"/>
                <a:sym typeface="Raleway Medium"/>
              </a:rPr>
              <a:t>Software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92" name="Google Shape;492;p38"/>
          <p:cNvPicPr preferRelativeResize="0"/>
          <p:nvPr/>
        </p:nvPicPr>
        <p:blipFill>
          <a:blip r:embed="rId3">
            <a:alphaModFix/>
          </a:blip>
          <a:stretch>
            <a:fillRect/>
          </a:stretch>
        </p:blipFill>
        <p:spPr>
          <a:xfrm>
            <a:off x="127000" y="966925"/>
            <a:ext cx="8835676" cy="3373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Agenda</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975925" y="749600"/>
            <a:ext cx="7842300" cy="3919200"/>
          </a:xfrm>
          <a:prstGeom prst="rect">
            <a:avLst/>
          </a:prstGeom>
          <a:noFill/>
          <a:ln>
            <a:noFill/>
          </a:ln>
        </p:spPr>
        <p:txBody>
          <a:bodyPr spcFirstLastPara="1" wrap="square" lIns="0" tIns="0" rIns="0" bIns="0" anchor="t" anchorCtr="0">
            <a:noAutofit/>
          </a:bodyPr>
          <a:lstStyle/>
          <a:p>
            <a:pPr marL="457200" marR="0" lvl="0" indent="-412750" algn="l" rtl="0">
              <a:lnSpc>
                <a:spcPct val="110000"/>
              </a:lnSpc>
              <a:spcBef>
                <a:spcPts val="600"/>
              </a:spcBef>
              <a:spcAft>
                <a:spcPts val="0"/>
              </a:spcAft>
              <a:buClr>
                <a:srgbClr val="741B47"/>
              </a:buClr>
              <a:buSzPts val="2900"/>
              <a:buFont typeface="Raleway"/>
              <a:buChar char="▶"/>
            </a:pPr>
            <a:r>
              <a:rPr lang="tr-TR" sz="2900">
                <a:latin typeface="Raleway"/>
                <a:ea typeface="Raleway"/>
                <a:cs typeface="Raleway"/>
                <a:sym typeface="Raleway"/>
              </a:rPr>
              <a:t>What is Algorithm</a:t>
            </a:r>
            <a:endParaRPr sz="2900" b="0" i="0" u="none" strike="noStrike" cap="none">
              <a:solidFill>
                <a:schemeClr val="dk1"/>
              </a:solidFill>
              <a:latin typeface="Raleway"/>
              <a:ea typeface="Raleway"/>
              <a:cs typeface="Raleway"/>
              <a:sym typeface="Raleway"/>
            </a:endParaRPr>
          </a:p>
          <a:p>
            <a:pPr marL="457200" marR="0" lvl="0" indent="-412750" algn="l" rtl="0">
              <a:lnSpc>
                <a:spcPct val="110000"/>
              </a:lnSpc>
              <a:spcBef>
                <a:spcPts val="600"/>
              </a:spcBef>
              <a:spcAft>
                <a:spcPts val="0"/>
              </a:spcAft>
              <a:buClr>
                <a:srgbClr val="741B47"/>
              </a:buClr>
              <a:buSzPts val="2900"/>
              <a:buFont typeface="Raleway"/>
              <a:buChar char="▶"/>
            </a:pPr>
            <a:r>
              <a:rPr lang="tr-TR" sz="2900">
                <a:latin typeface="Raleway"/>
                <a:ea typeface="Raleway"/>
                <a:cs typeface="Raleway"/>
                <a:sym typeface="Raleway"/>
              </a:rPr>
              <a:t>Software</a:t>
            </a:r>
            <a:endParaRPr sz="2900" b="0" i="0" u="none" strike="noStrike" cap="none">
              <a:solidFill>
                <a:schemeClr val="dk1"/>
              </a:solidFill>
              <a:latin typeface="Raleway"/>
              <a:ea typeface="Raleway"/>
              <a:cs typeface="Raleway"/>
              <a:sym typeface="Raleway"/>
            </a:endParaRPr>
          </a:p>
          <a:p>
            <a:pPr marL="457200" marR="0" lvl="0" indent="-412750" algn="l" rtl="0">
              <a:lnSpc>
                <a:spcPct val="110000"/>
              </a:lnSpc>
              <a:spcBef>
                <a:spcPts val="600"/>
              </a:spcBef>
              <a:spcAft>
                <a:spcPts val="0"/>
              </a:spcAft>
              <a:buClr>
                <a:srgbClr val="741B47"/>
              </a:buClr>
              <a:buSzPts val="2900"/>
              <a:buFont typeface="Raleway"/>
              <a:buChar char="▶"/>
            </a:pPr>
            <a:r>
              <a:rPr lang="tr-TR" sz="2900">
                <a:latin typeface="Raleway"/>
                <a:ea typeface="Raleway"/>
                <a:cs typeface="Raleway"/>
                <a:sym typeface="Raleway"/>
              </a:rPr>
              <a:t>Machine Language</a:t>
            </a:r>
            <a:endParaRPr sz="2900">
              <a:latin typeface="Raleway"/>
              <a:ea typeface="Raleway"/>
              <a:cs typeface="Raleway"/>
              <a:sym typeface="Raleway"/>
            </a:endParaRPr>
          </a:p>
          <a:p>
            <a:pPr marL="457200" lvl="0" indent="-412750" algn="l" rtl="0">
              <a:spcBef>
                <a:spcPts val="600"/>
              </a:spcBef>
              <a:spcAft>
                <a:spcPts val="0"/>
              </a:spcAft>
              <a:buClr>
                <a:srgbClr val="741B47"/>
              </a:buClr>
              <a:buSzPts val="2900"/>
              <a:buFont typeface="Raleway"/>
              <a:buChar char="▶"/>
            </a:pPr>
            <a:r>
              <a:rPr lang="tr-TR" sz="2900">
                <a:latin typeface="Raleway"/>
                <a:ea typeface="Raleway"/>
                <a:cs typeface="Raleway"/>
                <a:sym typeface="Raleway"/>
              </a:rPr>
              <a:t>Assembly Language</a:t>
            </a:r>
            <a:endParaRPr sz="2900">
              <a:latin typeface="Raleway"/>
              <a:ea typeface="Raleway"/>
              <a:cs typeface="Raleway"/>
              <a:sym typeface="Raleway"/>
            </a:endParaRPr>
          </a:p>
          <a:p>
            <a:pPr marL="457200" lvl="0" indent="-412750" algn="l" rtl="0">
              <a:spcBef>
                <a:spcPts val="600"/>
              </a:spcBef>
              <a:spcAft>
                <a:spcPts val="0"/>
              </a:spcAft>
              <a:buClr>
                <a:srgbClr val="741B47"/>
              </a:buClr>
              <a:buSzPts val="2900"/>
              <a:buFont typeface="Raleway"/>
              <a:buChar char="▶"/>
            </a:pPr>
            <a:r>
              <a:rPr lang="tr-TR" sz="2900">
                <a:latin typeface="Raleway"/>
                <a:ea typeface="Raleway"/>
                <a:cs typeface="Raleway"/>
                <a:sym typeface="Raleway"/>
              </a:rPr>
              <a:t>High Level Languages</a:t>
            </a:r>
            <a:endParaRPr sz="2900">
              <a:latin typeface="Raleway"/>
              <a:ea typeface="Raleway"/>
              <a:cs typeface="Raleway"/>
              <a:sym typeface="Raleway"/>
            </a:endParaRPr>
          </a:p>
          <a:p>
            <a:pPr marL="457200" lvl="0" indent="-412750" algn="l" rtl="0">
              <a:spcBef>
                <a:spcPts val="600"/>
              </a:spcBef>
              <a:spcAft>
                <a:spcPts val="0"/>
              </a:spcAft>
              <a:buClr>
                <a:srgbClr val="741B47"/>
              </a:buClr>
              <a:buSzPts val="2900"/>
              <a:buFont typeface="Raleway"/>
              <a:buChar char="▶"/>
            </a:pPr>
            <a:r>
              <a:rPr lang="tr-TR" sz="2900">
                <a:latin typeface="Raleway"/>
                <a:ea typeface="Raleway"/>
                <a:cs typeface="Raleway"/>
                <a:sym typeface="Raleway"/>
              </a:rPr>
              <a:t>Libraries/Packages/Frameworks</a:t>
            </a:r>
            <a:endParaRPr sz="2900">
              <a:latin typeface="Raleway"/>
              <a:ea typeface="Raleway"/>
              <a:cs typeface="Raleway"/>
              <a:sym typeface="Raleway"/>
            </a:endParaRPr>
          </a:p>
          <a:p>
            <a:pPr marL="457200" lvl="0" indent="-412750" algn="l" rtl="0">
              <a:spcBef>
                <a:spcPts val="600"/>
              </a:spcBef>
              <a:spcAft>
                <a:spcPts val="0"/>
              </a:spcAft>
              <a:buClr>
                <a:srgbClr val="741B47"/>
              </a:buClr>
              <a:buSzPts val="2900"/>
              <a:buFont typeface="Raleway"/>
              <a:buChar char="▶"/>
            </a:pPr>
            <a:r>
              <a:rPr lang="tr-TR" sz="2900">
                <a:latin typeface="Raleway"/>
                <a:ea typeface="Raleway"/>
                <a:cs typeface="Raleway"/>
                <a:sym typeface="Raleway"/>
              </a:rPr>
              <a:t>Backend/Frontend</a:t>
            </a:r>
            <a:endParaRPr sz="29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96"/>
        <p:cNvGrpSpPr/>
        <p:nvPr/>
      </p:nvGrpSpPr>
      <p:grpSpPr>
        <a:xfrm>
          <a:off x="0" y="0"/>
          <a:ext cx="0" cy="0"/>
          <a:chOff x="0" y="0"/>
          <a:chExt cx="0" cy="0"/>
        </a:xfrm>
      </p:grpSpPr>
      <p:pic>
        <p:nvPicPr>
          <p:cNvPr id="497" name="Google Shape;497;p39"/>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498" name="Google Shape;498;p39"/>
          <p:cNvSpPr txBox="1"/>
          <p:nvPr/>
        </p:nvSpPr>
        <p:spPr>
          <a:xfrm>
            <a:off x="159800" y="816625"/>
            <a:ext cx="45492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What does highlevel/ lowlevel mean?</a:t>
            </a:r>
            <a:endParaRPr sz="3600">
              <a:solidFill>
                <a:srgbClr val="FFFFFF"/>
              </a:solidFill>
              <a:latin typeface="Proxima Nova Semibold"/>
              <a:ea typeface="Proxima Nova Semibold"/>
              <a:cs typeface="Proxima Nova Semibold"/>
              <a:sym typeface="Proxima Nova Semibold"/>
            </a:endParaRPr>
          </a:p>
        </p:txBody>
      </p:sp>
      <p:pic>
        <p:nvPicPr>
          <p:cNvPr id="499" name="Google Shape;499;p3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00" name="Google Shape;500;p39">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0"/>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Machine Language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06" name="Google Shape;506;p40"/>
          <p:cNvPicPr preferRelativeResize="0"/>
          <p:nvPr/>
        </p:nvPicPr>
        <p:blipFill rotWithShape="1">
          <a:blip r:embed="rId3">
            <a:alphaModFix/>
          </a:blip>
          <a:srcRect l="2750" t="6343" r="5556" b="9855"/>
          <a:stretch/>
        </p:blipFill>
        <p:spPr>
          <a:xfrm>
            <a:off x="1391100" y="719075"/>
            <a:ext cx="6137275" cy="40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1"/>
          <p:cNvSpPr txBox="1"/>
          <p:nvPr/>
        </p:nvSpPr>
        <p:spPr>
          <a:xfrm>
            <a:off x="431800" y="972717"/>
            <a:ext cx="8048700" cy="29952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Assembly is converted to machine code</a:t>
            </a:r>
            <a:endParaRPr sz="1800">
              <a:solidFill>
                <a:schemeClr val="dk1"/>
              </a:solidFill>
              <a:highlight>
                <a:srgbClr val="FFFFFF"/>
              </a:highlight>
            </a:endParaRPr>
          </a:p>
        </p:txBody>
      </p:sp>
      <p:sp>
        <p:nvSpPr>
          <p:cNvPr id="512" name="Google Shape;512;p4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513" name="Google Shape;513;p4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Assembly Language</a:t>
            </a:r>
            <a:endParaRPr sz="4000">
              <a:solidFill>
                <a:srgbClr val="741B47"/>
              </a:solidFill>
              <a:latin typeface="Raleway Medium"/>
              <a:ea typeface="Raleway Medium"/>
              <a:cs typeface="Raleway Medium"/>
              <a:sym typeface="Raleway Medium"/>
            </a:endParaRPr>
          </a:p>
        </p:txBody>
      </p:sp>
      <p:sp>
        <p:nvSpPr>
          <p:cNvPr id="514" name="Google Shape;514;p41"/>
          <p:cNvSpPr txBox="1"/>
          <p:nvPr/>
        </p:nvSpPr>
        <p:spPr>
          <a:xfrm>
            <a:off x="1420250" y="1750775"/>
            <a:ext cx="3171300" cy="1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solidFill>
                  <a:srgbClr val="212529"/>
                </a:solidFill>
                <a:latin typeface="Courier New"/>
                <a:ea typeface="Courier New"/>
                <a:cs typeface="Courier New"/>
                <a:sym typeface="Courier New"/>
              </a:rPr>
              <a:t>mov    %esp,%ebp</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sub    $0x28,%esp</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mov    0x804d300,%eax</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add    $0x1,%eax</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mov    %eax,0x804d300</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mov    0x804d300,%eax</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r>
              <a:rPr lang="tr-TR">
                <a:solidFill>
                  <a:srgbClr val="212529"/>
                </a:solidFill>
                <a:latin typeface="Courier New"/>
                <a:ea typeface="Courier New"/>
                <a:cs typeface="Courier New"/>
                <a:sym typeface="Courier New"/>
              </a:rPr>
              <a:t>cmp    0x8(%ebp),%eax</a:t>
            </a:r>
            <a:endParaRPr>
              <a:solidFill>
                <a:srgbClr val="212529"/>
              </a:solidFill>
              <a:latin typeface="Courier New"/>
              <a:ea typeface="Courier New"/>
              <a:cs typeface="Courier New"/>
              <a:sym typeface="Courier New"/>
            </a:endParaRPr>
          </a:p>
          <a:p>
            <a:pPr marL="0" lvl="0" indent="0" algn="l" rtl="0">
              <a:spcBef>
                <a:spcPts val="0"/>
              </a:spcBef>
              <a:spcAft>
                <a:spcPts val="0"/>
              </a:spcAft>
              <a:buNone/>
            </a:pPr>
            <a:endParaRPr>
              <a:solidFill>
                <a:srgbClr val="212529"/>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2"/>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tr-TR" sz="4000">
                <a:solidFill>
                  <a:srgbClr val="741B47"/>
                </a:solidFill>
                <a:latin typeface="Raleway Medium"/>
                <a:ea typeface="Raleway Medium"/>
                <a:cs typeface="Raleway Medium"/>
                <a:sym typeface="Raleway Medium"/>
              </a:rPr>
              <a:t>Assembly Language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20" name="Google Shape;520;p42"/>
          <p:cNvPicPr preferRelativeResize="0"/>
          <p:nvPr/>
        </p:nvPicPr>
        <p:blipFill rotWithShape="1">
          <a:blip r:embed="rId3">
            <a:alphaModFix/>
          </a:blip>
          <a:srcRect b="7868"/>
          <a:stretch/>
        </p:blipFill>
        <p:spPr>
          <a:xfrm>
            <a:off x="924625" y="898900"/>
            <a:ext cx="7294749" cy="372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3"/>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26" name="Google Shape;526;p43"/>
          <p:cNvPicPr preferRelativeResize="0"/>
          <p:nvPr/>
        </p:nvPicPr>
        <p:blipFill>
          <a:blip r:embed="rId3">
            <a:alphaModFix/>
          </a:blip>
          <a:stretch>
            <a:fillRect/>
          </a:stretch>
        </p:blipFill>
        <p:spPr>
          <a:xfrm>
            <a:off x="2360875" y="1481025"/>
            <a:ext cx="4315276" cy="3191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5"/>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39" name="Google Shape;539;p45"/>
          <p:cNvPicPr preferRelativeResize="0"/>
          <p:nvPr/>
        </p:nvPicPr>
        <p:blipFill>
          <a:blip r:embed="rId3">
            <a:alphaModFix/>
          </a:blip>
          <a:stretch>
            <a:fillRect/>
          </a:stretch>
        </p:blipFill>
        <p:spPr>
          <a:xfrm>
            <a:off x="818938" y="978375"/>
            <a:ext cx="7506124" cy="365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4"/>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32" name="Google Shape;532;p44"/>
          <p:cNvPicPr preferRelativeResize="0"/>
          <p:nvPr/>
        </p:nvPicPr>
        <p:blipFill rotWithShape="1">
          <a:blip r:embed="rId3">
            <a:alphaModFix/>
          </a:blip>
          <a:srcRect r="17715"/>
          <a:stretch/>
        </p:blipFill>
        <p:spPr>
          <a:xfrm>
            <a:off x="4140975" y="1411025"/>
            <a:ext cx="4615075" cy="2912300"/>
          </a:xfrm>
          <a:prstGeom prst="rect">
            <a:avLst/>
          </a:prstGeom>
          <a:noFill/>
          <a:ln>
            <a:noFill/>
          </a:ln>
        </p:spPr>
      </p:pic>
      <p:sp>
        <p:nvSpPr>
          <p:cNvPr id="533" name="Google Shape;533;p44"/>
          <p:cNvSpPr txBox="1"/>
          <p:nvPr/>
        </p:nvSpPr>
        <p:spPr>
          <a:xfrm>
            <a:off x="270650" y="1366875"/>
            <a:ext cx="3798600" cy="22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000" b="1" u="sng">
                <a:solidFill>
                  <a:srgbClr val="741B47"/>
                </a:solidFill>
                <a:latin typeface="Raleway"/>
                <a:ea typeface="Raleway"/>
                <a:cs typeface="Raleway"/>
                <a:sym typeface="Raleway"/>
              </a:rPr>
              <a:t>Source Code:</a:t>
            </a: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r>
              <a:rPr lang="tr-TR" sz="2000" b="1">
                <a:solidFill>
                  <a:srgbClr val="741B47"/>
                </a:solidFill>
                <a:latin typeface="Raleway"/>
                <a:ea typeface="Raleway"/>
                <a:cs typeface="Raleway"/>
                <a:sym typeface="Raleway"/>
              </a:rPr>
              <a:t>Source code is a human-readable text written in a specific programming language.</a:t>
            </a:r>
            <a:endParaRPr sz="100" b="1">
              <a:solidFill>
                <a:schemeClr val="dk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6"/>
          <p:cNvPicPr preferRelativeResize="0"/>
          <p:nvPr/>
        </p:nvPicPr>
        <p:blipFill>
          <a:blip r:embed="rId3">
            <a:alphaModFix/>
          </a:blip>
          <a:stretch>
            <a:fillRect/>
          </a:stretch>
        </p:blipFill>
        <p:spPr>
          <a:xfrm>
            <a:off x="2157687" y="1619438"/>
            <a:ext cx="1472750" cy="1907875"/>
          </a:xfrm>
          <a:prstGeom prst="rect">
            <a:avLst/>
          </a:prstGeom>
          <a:noFill/>
          <a:ln>
            <a:noFill/>
          </a:ln>
        </p:spPr>
      </p:pic>
      <p:pic>
        <p:nvPicPr>
          <p:cNvPr id="545" name="Google Shape;545;p46"/>
          <p:cNvPicPr preferRelativeResize="0"/>
          <p:nvPr/>
        </p:nvPicPr>
        <p:blipFill>
          <a:blip r:embed="rId4">
            <a:alphaModFix/>
          </a:blip>
          <a:stretch>
            <a:fillRect/>
          </a:stretch>
        </p:blipFill>
        <p:spPr>
          <a:xfrm>
            <a:off x="6096975" y="1640300"/>
            <a:ext cx="1386425" cy="1907875"/>
          </a:xfrm>
          <a:prstGeom prst="rect">
            <a:avLst/>
          </a:prstGeom>
          <a:noFill/>
          <a:ln>
            <a:noFill/>
          </a:ln>
        </p:spPr>
      </p:pic>
      <p:sp>
        <p:nvSpPr>
          <p:cNvPr id="546" name="Google Shape;546;p46"/>
          <p:cNvSpPr txBox="1"/>
          <p:nvPr/>
        </p:nvSpPr>
        <p:spPr>
          <a:xfrm>
            <a:off x="2108350" y="3460925"/>
            <a:ext cx="15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b="1">
                <a:latin typeface="Barlow"/>
                <a:ea typeface="Barlow"/>
                <a:cs typeface="Barlow"/>
                <a:sym typeface="Barlow"/>
              </a:rPr>
              <a:t>Richard Stallman</a:t>
            </a:r>
            <a:endParaRPr b="1">
              <a:latin typeface="Barlow"/>
              <a:ea typeface="Barlow"/>
              <a:cs typeface="Barlow"/>
              <a:sym typeface="Barlow"/>
            </a:endParaRPr>
          </a:p>
        </p:txBody>
      </p:sp>
      <p:sp>
        <p:nvSpPr>
          <p:cNvPr id="547" name="Google Shape;547;p46"/>
          <p:cNvSpPr txBox="1"/>
          <p:nvPr/>
        </p:nvSpPr>
        <p:spPr>
          <a:xfrm>
            <a:off x="6142550" y="3473875"/>
            <a:ext cx="15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b="1">
                <a:latin typeface="Barlow"/>
                <a:ea typeface="Barlow"/>
                <a:cs typeface="Barlow"/>
                <a:sym typeface="Barlow"/>
              </a:rPr>
              <a:t>Linus Torvalds</a:t>
            </a:r>
            <a:endParaRPr b="1">
              <a:latin typeface="Barlow"/>
              <a:ea typeface="Barlow"/>
              <a:cs typeface="Barlow"/>
              <a:sym typeface="Barlow"/>
            </a:endParaRPr>
          </a:p>
        </p:txBody>
      </p:sp>
      <p:pic>
        <p:nvPicPr>
          <p:cNvPr id="548" name="Google Shape;548;p46"/>
          <p:cNvPicPr preferRelativeResize="0"/>
          <p:nvPr/>
        </p:nvPicPr>
        <p:blipFill>
          <a:blip r:embed="rId5">
            <a:alphaModFix/>
          </a:blip>
          <a:stretch>
            <a:fillRect/>
          </a:stretch>
        </p:blipFill>
        <p:spPr>
          <a:xfrm>
            <a:off x="89075" y="4023350"/>
            <a:ext cx="4427049" cy="516625"/>
          </a:xfrm>
          <a:prstGeom prst="rect">
            <a:avLst/>
          </a:prstGeom>
          <a:noFill/>
          <a:ln>
            <a:noFill/>
          </a:ln>
        </p:spPr>
      </p:pic>
      <p:sp>
        <p:nvSpPr>
          <p:cNvPr id="549" name="Google Shape;549;p46"/>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550" name="Google Shape;550;p46"/>
          <p:cNvSpPr txBox="1"/>
          <p:nvPr/>
        </p:nvSpPr>
        <p:spPr>
          <a:xfrm>
            <a:off x="431800" y="893800"/>
            <a:ext cx="8217300" cy="5427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000" b="1" u="sng">
                <a:solidFill>
                  <a:srgbClr val="741B47"/>
                </a:solidFill>
                <a:latin typeface="Raleway"/>
                <a:ea typeface="Raleway"/>
                <a:cs typeface="Raleway"/>
                <a:sym typeface="Raleway"/>
              </a:rPr>
              <a:t>Free Software vs. Open Source Software</a:t>
            </a: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endParaRPr sz="2000" b="1" u="sng">
              <a:solidFill>
                <a:srgbClr val="741B47"/>
              </a:solidFill>
              <a:latin typeface="Raleway"/>
              <a:ea typeface="Raleway"/>
              <a:cs typeface="Raleway"/>
              <a:sym typeface="Raleway"/>
            </a:endParaRPr>
          </a:p>
          <a:p>
            <a:pPr marL="0" marR="0" lvl="0" indent="0" algn="l" rtl="0">
              <a:lnSpc>
                <a:spcPct val="100000"/>
              </a:lnSpc>
              <a:spcBef>
                <a:spcPts val="0"/>
              </a:spcBef>
              <a:spcAft>
                <a:spcPts val="0"/>
              </a:spcAft>
              <a:buNone/>
            </a:pPr>
            <a:endParaRPr sz="2000" b="1" u="sng">
              <a:solidFill>
                <a:srgbClr val="741B47"/>
              </a:solidFill>
              <a:latin typeface="Raleway"/>
              <a:ea typeface="Raleway"/>
              <a:cs typeface="Raleway"/>
              <a:sym typeface="Raleway"/>
            </a:endParaRPr>
          </a:p>
          <a:p>
            <a:pPr marL="457200" marR="0" lvl="0" indent="0" algn="l" rtl="0">
              <a:lnSpc>
                <a:spcPct val="100000"/>
              </a:lnSpc>
              <a:spcBef>
                <a:spcPts val="0"/>
              </a:spcBef>
              <a:spcAft>
                <a:spcPts val="0"/>
              </a:spcAft>
              <a:buNone/>
            </a:pPr>
            <a:endParaRPr sz="100">
              <a:solidFill>
                <a:schemeClr val="dk1"/>
              </a:solidFill>
              <a:highlight>
                <a:srgbClr val="FFFFFF"/>
              </a:highlight>
            </a:endParaRPr>
          </a:p>
        </p:txBody>
      </p:sp>
      <p:sp>
        <p:nvSpPr>
          <p:cNvPr id="551" name="Google Shape;551;p46"/>
          <p:cNvSpPr/>
          <p:nvPr/>
        </p:nvSpPr>
        <p:spPr>
          <a:xfrm>
            <a:off x="4127350" y="2719425"/>
            <a:ext cx="1472700" cy="62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2" name="Google Shape;552;p46"/>
          <p:cNvPicPr preferRelativeResize="0"/>
          <p:nvPr/>
        </p:nvPicPr>
        <p:blipFill rotWithShape="1">
          <a:blip r:embed="rId6">
            <a:alphaModFix/>
          </a:blip>
          <a:srcRect l="8006" t="3045" r="3716" b="2960"/>
          <a:stretch/>
        </p:blipFill>
        <p:spPr>
          <a:xfrm>
            <a:off x="1040000" y="1911599"/>
            <a:ext cx="1068362" cy="1636650"/>
          </a:xfrm>
          <a:prstGeom prst="rect">
            <a:avLst/>
          </a:prstGeom>
          <a:noFill/>
          <a:ln>
            <a:noFill/>
          </a:ln>
        </p:spPr>
      </p:pic>
      <p:pic>
        <p:nvPicPr>
          <p:cNvPr id="553" name="Google Shape;553;p46"/>
          <p:cNvPicPr preferRelativeResize="0"/>
          <p:nvPr/>
        </p:nvPicPr>
        <p:blipFill rotWithShape="1">
          <a:blip r:embed="rId7">
            <a:alphaModFix/>
          </a:blip>
          <a:srcRect l="33821" t="3889" r="32251" b="6688"/>
          <a:stretch/>
        </p:blipFill>
        <p:spPr>
          <a:xfrm>
            <a:off x="7559600" y="2007375"/>
            <a:ext cx="1068349" cy="1605951"/>
          </a:xfrm>
          <a:prstGeom prst="rect">
            <a:avLst/>
          </a:prstGeom>
          <a:noFill/>
          <a:ln>
            <a:noFill/>
          </a:ln>
        </p:spPr>
      </p:pic>
      <p:pic>
        <p:nvPicPr>
          <p:cNvPr id="554" name="Google Shape;554;p46"/>
          <p:cNvPicPr preferRelativeResize="0"/>
          <p:nvPr/>
        </p:nvPicPr>
        <p:blipFill>
          <a:blip r:embed="rId8">
            <a:alphaModFix/>
          </a:blip>
          <a:stretch>
            <a:fillRect/>
          </a:stretch>
        </p:blipFill>
        <p:spPr>
          <a:xfrm>
            <a:off x="4078000" y="1619450"/>
            <a:ext cx="1571399" cy="10999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7"/>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560" name="Google Shape;560;p47"/>
          <p:cNvPicPr preferRelativeResize="0"/>
          <p:nvPr/>
        </p:nvPicPr>
        <p:blipFill rotWithShape="1">
          <a:blip r:embed="rId3">
            <a:alphaModFix/>
          </a:blip>
          <a:srcRect b="16177"/>
          <a:stretch/>
        </p:blipFill>
        <p:spPr>
          <a:xfrm>
            <a:off x="1877213" y="979475"/>
            <a:ext cx="5389576" cy="3385125"/>
          </a:xfrm>
          <a:prstGeom prst="rect">
            <a:avLst/>
          </a:prstGeom>
          <a:noFill/>
          <a:ln>
            <a:noFill/>
          </a:ln>
        </p:spPr>
      </p:pic>
      <p:sp>
        <p:nvSpPr>
          <p:cNvPr id="561" name="Google Shape;561;p47"/>
          <p:cNvSpPr txBox="1"/>
          <p:nvPr/>
        </p:nvSpPr>
        <p:spPr>
          <a:xfrm>
            <a:off x="5026400" y="4288400"/>
            <a:ext cx="1571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2000" b="1">
                <a:solidFill>
                  <a:schemeClr val="accent3"/>
                </a:solidFill>
                <a:latin typeface="Barlow"/>
                <a:ea typeface="Barlow"/>
                <a:cs typeface="Barlow"/>
                <a:sym typeface="Barlow"/>
              </a:rPr>
              <a:t>technical approach</a:t>
            </a:r>
            <a:endParaRPr sz="2000" b="1">
              <a:solidFill>
                <a:schemeClr val="accent3"/>
              </a:solidFill>
              <a:latin typeface="Barlow"/>
              <a:ea typeface="Barlow"/>
              <a:cs typeface="Barlow"/>
              <a:sym typeface="Barlow"/>
            </a:endParaRPr>
          </a:p>
        </p:txBody>
      </p:sp>
      <p:sp>
        <p:nvSpPr>
          <p:cNvPr id="562" name="Google Shape;562;p47"/>
          <p:cNvSpPr txBox="1"/>
          <p:nvPr/>
        </p:nvSpPr>
        <p:spPr>
          <a:xfrm>
            <a:off x="2283200" y="4288400"/>
            <a:ext cx="1571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2000" b="1">
                <a:solidFill>
                  <a:schemeClr val="accent3"/>
                </a:solidFill>
                <a:latin typeface="Barlow"/>
                <a:ea typeface="Barlow"/>
                <a:cs typeface="Barlow"/>
                <a:sym typeface="Barlow"/>
              </a:rPr>
              <a:t>ethical</a:t>
            </a:r>
            <a:endParaRPr sz="2000" b="1">
              <a:solidFill>
                <a:schemeClr val="accent3"/>
              </a:solidFill>
              <a:latin typeface="Barlow"/>
              <a:ea typeface="Barlow"/>
              <a:cs typeface="Barlow"/>
              <a:sym typeface="Barlow"/>
            </a:endParaRPr>
          </a:p>
          <a:p>
            <a:pPr marL="0" lvl="0" indent="0" algn="ctr" rtl="0">
              <a:spcBef>
                <a:spcPts val="0"/>
              </a:spcBef>
              <a:spcAft>
                <a:spcPts val="0"/>
              </a:spcAft>
              <a:buNone/>
            </a:pPr>
            <a:r>
              <a:rPr lang="tr-TR" sz="2000" b="1">
                <a:solidFill>
                  <a:schemeClr val="accent3"/>
                </a:solidFill>
                <a:latin typeface="Barlow"/>
                <a:ea typeface="Barlow"/>
                <a:cs typeface="Barlow"/>
                <a:sym typeface="Barlow"/>
              </a:rPr>
              <a:t>approach</a:t>
            </a:r>
            <a:endParaRPr sz="2000" b="1">
              <a:solidFill>
                <a:schemeClr val="accent3"/>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8"/>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568" name="Google Shape;568;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29</a:t>
            </a:fld>
            <a:endParaRPr/>
          </a:p>
        </p:txBody>
      </p:sp>
      <p:sp>
        <p:nvSpPr>
          <p:cNvPr id="569" name="Google Shape;569;p48"/>
          <p:cNvSpPr txBox="1"/>
          <p:nvPr/>
        </p:nvSpPr>
        <p:spPr>
          <a:xfrm>
            <a:off x="734775" y="851075"/>
            <a:ext cx="7319700" cy="12090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1900" b="1" u="sng">
                <a:solidFill>
                  <a:srgbClr val="741B47"/>
                </a:solidFill>
                <a:latin typeface="Raleway"/>
                <a:ea typeface="Raleway"/>
                <a:cs typeface="Raleway"/>
                <a:sym typeface="Raleway"/>
              </a:rPr>
              <a:t>Bug:</a:t>
            </a:r>
            <a:endParaRPr sz="1900" b="1" u="sng">
              <a:solidFill>
                <a:srgbClr val="741B47"/>
              </a:solidFill>
              <a:latin typeface="Raleway"/>
              <a:ea typeface="Raleway"/>
              <a:cs typeface="Raleway"/>
              <a:sym typeface="Raleway"/>
            </a:endParaRPr>
          </a:p>
          <a:p>
            <a:pPr marL="457200" marR="0" lvl="0" indent="-336550" algn="l" rtl="0">
              <a:lnSpc>
                <a:spcPct val="100000"/>
              </a:lnSpc>
              <a:spcBef>
                <a:spcPts val="0"/>
              </a:spcBef>
              <a:spcAft>
                <a:spcPts val="0"/>
              </a:spcAft>
              <a:buClr>
                <a:schemeClr val="dk1"/>
              </a:buClr>
              <a:buSzPts val="1700"/>
              <a:buChar char="●"/>
            </a:pPr>
            <a:r>
              <a:rPr lang="tr-TR" sz="1900">
                <a:solidFill>
                  <a:srgbClr val="741B47"/>
                </a:solidFill>
                <a:latin typeface="Raleway Medium"/>
                <a:ea typeface="Raleway Medium"/>
                <a:cs typeface="Raleway Medium"/>
                <a:sym typeface="Raleway Medium"/>
              </a:rPr>
              <a:t>Story: named after a moth</a:t>
            </a:r>
            <a:endParaRPr sz="1900">
              <a:solidFill>
                <a:srgbClr val="741B47"/>
              </a:solidFill>
              <a:latin typeface="Raleway Medium"/>
              <a:ea typeface="Raleway Medium"/>
              <a:cs typeface="Raleway Medium"/>
              <a:sym typeface="Raleway Medium"/>
            </a:endParaRPr>
          </a:p>
          <a:p>
            <a:pPr marL="457200" marR="0" lvl="0" indent="-336550" algn="l" rtl="0">
              <a:lnSpc>
                <a:spcPct val="100000"/>
              </a:lnSpc>
              <a:spcBef>
                <a:spcPts val="0"/>
              </a:spcBef>
              <a:spcAft>
                <a:spcPts val="0"/>
              </a:spcAft>
              <a:buClr>
                <a:schemeClr val="dk1"/>
              </a:buClr>
              <a:buSzPts val="1700"/>
              <a:buChar char="●"/>
            </a:pPr>
            <a:r>
              <a:rPr lang="tr-TR" sz="1900">
                <a:solidFill>
                  <a:srgbClr val="741B47"/>
                </a:solidFill>
                <a:latin typeface="Raleway Medium"/>
                <a:ea typeface="Raleway Medium"/>
                <a:cs typeface="Raleway Medium"/>
                <a:sym typeface="Raleway Medium"/>
              </a:rPr>
              <a:t>Two types: syntax and logic errors</a:t>
            </a:r>
            <a:endParaRPr sz="1900">
              <a:solidFill>
                <a:srgbClr val="741B47"/>
              </a:solidFill>
              <a:latin typeface="Raleway Medium"/>
              <a:ea typeface="Raleway Medium"/>
              <a:cs typeface="Raleway Medium"/>
              <a:sym typeface="Raleway Medium"/>
            </a:endParaRPr>
          </a:p>
          <a:p>
            <a:pPr marL="914400" marR="0" lvl="1" indent="-336550" algn="l" rtl="0">
              <a:lnSpc>
                <a:spcPct val="100000"/>
              </a:lnSpc>
              <a:spcBef>
                <a:spcPts val="0"/>
              </a:spcBef>
              <a:spcAft>
                <a:spcPts val="0"/>
              </a:spcAft>
              <a:buClr>
                <a:schemeClr val="dk1"/>
              </a:buClr>
              <a:buSzPts val="1700"/>
              <a:buChar char="○"/>
            </a:pPr>
            <a:r>
              <a:rPr lang="tr-TR" sz="1900">
                <a:solidFill>
                  <a:srgbClr val="741B47"/>
                </a:solidFill>
                <a:latin typeface="Raleway Medium"/>
                <a:ea typeface="Raleway Medium"/>
                <a:cs typeface="Raleway Medium"/>
                <a:sym typeface="Raleway Medium"/>
              </a:rPr>
              <a:t>prnt(“I could forgotten something.”)</a:t>
            </a:r>
            <a:endParaRPr sz="1900">
              <a:solidFill>
                <a:srgbClr val="741B47"/>
              </a:solidFill>
              <a:latin typeface="Raleway Medium"/>
              <a:ea typeface="Raleway Medium"/>
              <a:cs typeface="Raleway Medium"/>
              <a:sym typeface="Raleway Medium"/>
            </a:endParaRPr>
          </a:p>
        </p:txBody>
      </p:sp>
      <p:pic>
        <p:nvPicPr>
          <p:cNvPr id="570" name="Google Shape;570;p48"/>
          <p:cNvPicPr preferRelativeResize="0"/>
          <p:nvPr/>
        </p:nvPicPr>
        <p:blipFill>
          <a:blip r:embed="rId3">
            <a:alphaModFix/>
          </a:blip>
          <a:stretch>
            <a:fillRect/>
          </a:stretch>
        </p:blipFill>
        <p:spPr>
          <a:xfrm>
            <a:off x="4960238" y="2187150"/>
            <a:ext cx="3407030" cy="2832150"/>
          </a:xfrm>
          <a:prstGeom prst="rect">
            <a:avLst/>
          </a:prstGeom>
          <a:noFill/>
          <a:ln>
            <a:noFill/>
          </a:ln>
        </p:spPr>
      </p:pic>
      <p:pic>
        <p:nvPicPr>
          <p:cNvPr id="571" name="Google Shape;571;p48" descr="Have you ever wondered where the term &quot;Bug&quot; came from?&#10;&#10;What are your thoughts about this fact?&#10;If you enjoyed this video, please subscribe and share this interesting fact with your friends and family&#10;&#10;Subscribe: http://bit.ly/2crcbo0&#10;Share: https://youtu.be/84VmwdGwYMA&#10;&#10;In our first new video, we will talk about the first bug ever recorded in history. Technology has come a long way since the 1940's but did you know back then the computers were so big, they would be the size of a building? Come join us In this new video as we talk about the first computer bug.&#10;&#10;Back in 1947, when computers were the size of a building, a team of engineers working on the Mark II Aiken Relay Calculator at Harvard University encountered a problem with the giant machine. Grace Hopper, A member of the programming team, went out to look for the issue and discovered a moth trapped between the relays of the computer. Hopper duly taped the Moth into the Mark II's log book with the explanation: “First actual case of a bug being found.”&#10;&#10;For business inquiries please contact us via Twitter @NowWeKnowTV" title="The First Computer Bug Ever Found! | Technology Facts - Glitch Facts">
            <a:hlinkClick r:id="rId4"/>
          </p:cNvPr>
          <p:cNvPicPr preferRelativeResize="0"/>
          <p:nvPr/>
        </p:nvPicPr>
        <p:blipFill>
          <a:blip r:embed="rId5">
            <a:alphaModFix/>
          </a:blip>
          <a:stretch>
            <a:fillRect/>
          </a:stretch>
        </p:blipFill>
        <p:spPr>
          <a:xfrm>
            <a:off x="838200" y="2207226"/>
            <a:ext cx="3407026" cy="255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a:t>
            </a:fld>
            <a:endParaRPr/>
          </a:p>
        </p:txBody>
      </p:sp>
      <p:pic>
        <p:nvPicPr>
          <p:cNvPr id="384" name="Google Shape;384;p22">
            <a:hlinkClick r:id="rId3"/>
          </p:cNvPr>
          <p:cNvPicPr preferRelativeResize="0"/>
          <p:nvPr/>
        </p:nvPicPr>
        <p:blipFill>
          <a:blip r:embed="rId4">
            <a:alphaModFix/>
          </a:blip>
          <a:stretch>
            <a:fillRect/>
          </a:stretch>
        </p:blipFill>
        <p:spPr>
          <a:xfrm>
            <a:off x="2400425" y="1796562"/>
            <a:ext cx="4535950" cy="1550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9"/>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High Level Languages</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577" name="Google Shape;577;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578" name="Google Shape;578;p49"/>
          <p:cNvSpPr txBox="1"/>
          <p:nvPr/>
        </p:nvSpPr>
        <p:spPr>
          <a:xfrm>
            <a:off x="192300" y="2081550"/>
            <a:ext cx="8759400" cy="980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tr-TR" sz="4800">
                <a:solidFill>
                  <a:schemeClr val="dk1"/>
                </a:solidFill>
                <a:highlight>
                  <a:srgbClr val="FFFFFF"/>
                </a:highlight>
              </a:rPr>
              <a:t> print(</a:t>
            </a:r>
            <a:r>
              <a:rPr lang="tr-TR" sz="4800">
                <a:solidFill>
                  <a:schemeClr val="dk1"/>
                </a:solidFill>
                <a:highlight>
                  <a:schemeClr val="lt1"/>
                </a:highlight>
              </a:rPr>
              <a:t>”</a:t>
            </a:r>
            <a:r>
              <a:rPr lang="tr-TR" sz="4800">
                <a:solidFill>
                  <a:schemeClr val="dk1"/>
                </a:solidFill>
                <a:highlight>
                  <a:srgbClr val="FFFFFF"/>
                </a:highlight>
              </a:rPr>
              <a:t>Clarusway Rocks”) </a:t>
            </a:r>
            <a:endParaRPr sz="4800">
              <a:solidFill>
                <a:schemeClr val="dk1"/>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82"/>
        <p:cNvGrpSpPr/>
        <p:nvPr/>
      </p:nvGrpSpPr>
      <p:grpSpPr>
        <a:xfrm>
          <a:off x="0" y="0"/>
          <a:ext cx="0" cy="0"/>
          <a:chOff x="0" y="0"/>
          <a:chExt cx="0" cy="0"/>
        </a:xfrm>
      </p:grpSpPr>
      <p:sp>
        <p:nvSpPr>
          <p:cNvPr id="583" name="Google Shape;583;p5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txBox="1"/>
          <p:nvPr/>
        </p:nvSpPr>
        <p:spPr>
          <a:xfrm>
            <a:off x="520950" y="428125"/>
            <a:ext cx="81018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Find bugs and write the correct ones to right hand side:</a:t>
            </a:r>
            <a:endParaRPr sz="2400">
              <a:solidFill>
                <a:srgbClr val="000000"/>
              </a:solidFill>
            </a:endParaRPr>
          </a:p>
        </p:txBody>
      </p:sp>
      <p:pic>
        <p:nvPicPr>
          <p:cNvPr id="585" name="Google Shape;585;p5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86" name="Google Shape;586;p50"/>
          <p:cNvSpPr/>
          <p:nvPr/>
        </p:nvSpPr>
        <p:spPr>
          <a:xfrm>
            <a:off x="562900" y="1194425"/>
            <a:ext cx="2567400" cy="2933100"/>
          </a:xfrm>
          <a:prstGeom prst="rect">
            <a:avLst/>
          </a:prstGeom>
          <a:solidFill>
            <a:srgbClr val="FFFFFF"/>
          </a:solidFill>
          <a:ln w="38100" cap="flat" cmpd="sng">
            <a:solidFill>
              <a:srgbClr val="0A35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b="1">
                <a:solidFill>
                  <a:srgbClr val="0A3534"/>
                </a:solidFill>
                <a:latin typeface="Proxima Nova"/>
                <a:ea typeface="Proxima Nova"/>
                <a:cs typeface="Proxima Nova"/>
                <a:sym typeface="Proxima Nova"/>
              </a:rPr>
              <a:t>Instructions</a:t>
            </a:r>
            <a:endParaRPr b="1">
              <a:solidFill>
                <a:srgbClr val="0A3534"/>
              </a:solidFill>
              <a:latin typeface="Proxima Nova"/>
              <a:ea typeface="Proxima Nova"/>
              <a:cs typeface="Proxima Nova"/>
              <a:sym typeface="Proxima Nova"/>
            </a:endParaRPr>
          </a:p>
          <a:p>
            <a:pPr marL="0" lvl="0" indent="0" algn="ctr" rtl="0">
              <a:spcBef>
                <a:spcPts val="0"/>
              </a:spcBef>
              <a:spcAft>
                <a:spcPts val="0"/>
              </a:spcAft>
              <a:buNone/>
            </a:pPr>
            <a:endParaRPr b="1">
              <a:solidFill>
                <a:srgbClr val="0A3534"/>
              </a:solidFill>
              <a:latin typeface="Proxima Nova"/>
              <a:ea typeface="Proxima Nova"/>
              <a:cs typeface="Proxima Nova"/>
              <a:sym typeface="Proxima Nova"/>
            </a:endParaRPr>
          </a:p>
          <a:p>
            <a:pPr marL="0" lvl="0" indent="0" algn="ctr" rtl="0">
              <a:spcBef>
                <a:spcPts val="0"/>
              </a:spcBef>
              <a:spcAft>
                <a:spcPts val="0"/>
              </a:spcAft>
              <a:buNone/>
            </a:pPr>
            <a:r>
              <a:rPr lang="tr-TR">
                <a:solidFill>
                  <a:srgbClr val="0A3534"/>
                </a:solidFill>
                <a:latin typeface="Proxima Nova"/>
                <a:ea typeface="Proxima Nova"/>
                <a:cs typeface="Proxima Nova"/>
                <a:sym typeface="Proxima Nova"/>
              </a:rPr>
              <a:t>print(5, 7;</a:t>
            </a:r>
            <a:endParaRPr>
              <a:solidFill>
                <a:srgbClr val="0A3534"/>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0A3534"/>
              </a:solidFill>
              <a:latin typeface="Proxima Nova"/>
              <a:ea typeface="Proxima Nova"/>
              <a:cs typeface="Proxima Nova"/>
              <a:sym typeface="Proxima Nova"/>
            </a:endParaRPr>
          </a:p>
          <a:p>
            <a:pPr marL="0" lvl="0" indent="0" algn="ctr" rtl="0">
              <a:spcBef>
                <a:spcPts val="0"/>
              </a:spcBef>
              <a:spcAft>
                <a:spcPts val="0"/>
              </a:spcAft>
              <a:buNone/>
            </a:pPr>
            <a:r>
              <a:rPr lang="tr-TR">
                <a:solidFill>
                  <a:srgbClr val="0A3534"/>
                </a:solidFill>
                <a:latin typeface="Proxima Nova"/>
                <a:ea typeface="Proxima Nova"/>
                <a:cs typeface="Proxima Nova"/>
                <a:sym typeface="Proxima Nova"/>
              </a:rPr>
              <a:t>prnt(1, 2);</a:t>
            </a:r>
            <a:endParaRPr>
              <a:solidFill>
                <a:srgbClr val="0A3534"/>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a:solidFill>
                <a:srgbClr val="0A3534"/>
              </a:solidFill>
              <a:latin typeface="Proxima Nova"/>
              <a:ea typeface="Proxima Nova"/>
              <a:cs typeface="Proxima Nova"/>
              <a:sym typeface="Proxima Nova"/>
            </a:endParaRPr>
          </a:p>
          <a:p>
            <a:pPr marL="0" lvl="0" indent="0" algn="ctr" rtl="0">
              <a:spcBef>
                <a:spcPts val="0"/>
              </a:spcBef>
              <a:spcAft>
                <a:spcPts val="0"/>
              </a:spcAft>
              <a:buNone/>
            </a:pPr>
            <a:r>
              <a:rPr lang="tr-TR">
                <a:solidFill>
                  <a:srgbClr val="0A3534"/>
                </a:solidFill>
                <a:latin typeface="Proxima Nova"/>
                <a:ea typeface="Proxima Nova"/>
                <a:cs typeface="Proxima Nova"/>
                <a:sym typeface="Proxima Nova"/>
              </a:rPr>
              <a:t>print("hello world);</a:t>
            </a:r>
            <a:endParaRPr>
              <a:latin typeface="Proxima Nova"/>
              <a:ea typeface="Proxima Nova"/>
              <a:cs typeface="Proxima Nova"/>
              <a:sym typeface="Proxima Nova"/>
            </a:endParaRPr>
          </a:p>
        </p:txBody>
      </p:sp>
      <p:grpSp>
        <p:nvGrpSpPr>
          <p:cNvPr id="587" name="Google Shape;587;p50"/>
          <p:cNvGrpSpPr/>
          <p:nvPr/>
        </p:nvGrpSpPr>
        <p:grpSpPr>
          <a:xfrm>
            <a:off x="3373812" y="3294000"/>
            <a:ext cx="1533600" cy="470400"/>
            <a:chOff x="3373812" y="3294000"/>
            <a:chExt cx="1533600" cy="470400"/>
          </a:xfrm>
        </p:grpSpPr>
        <p:cxnSp>
          <p:nvCxnSpPr>
            <p:cNvPr id="588" name="Google Shape;588;p50"/>
            <p:cNvCxnSpPr/>
            <p:nvPr/>
          </p:nvCxnSpPr>
          <p:spPr>
            <a:xfrm flipH="1">
              <a:off x="4419313" y="3294000"/>
              <a:ext cx="488100" cy="470400"/>
            </a:xfrm>
            <a:prstGeom prst="straightConnector1">
              <a:avLst/>
            </a:prstGeom>
            <a:noFill/>
            <a:ln w="38100" cap="flat" cmpd="sng">
              <a:solidFill>
                <a:schemeClr val="dk2"/>
              </a:solidFill>
              <a:prstDash val="solid"/>
              <a:round/>
              <a:headEnd type="none" w="med" len="med"/>
              <a:tailEnd type="none" w="med" len="med"/>
            </a:ln>
          </p:spPr>
        </p:cxnSp>
        <p:cxnSp>
          <p:nvCxnSpPr>
            <p:cNvPr id="589" name="Google Shape;589;p50"/>
            <p:cNvCxnSpPr/>
            <p:nvPr/>
          </p:nvCxnSpPr>
          <p:spPr>
            <a:xfrm rot="10800000">
              <a:off x="3373812" y="3764400"/>
              <a:ext cx="1045500" cy="0"/>
            </a:xfrm>
            <a:prstGeom prst="straightConnector1">
              <a:avLst/>
            </a:prstGeom>
            <a:noFill/>
            <a:ln w="38100" cap="flat" cmpd="sng">
              <a:solidFill>
                <a:schemeClr val="dk2"/>
              </a:solidFill>
              <a:prstDash val="solid"/>
              <a:round/>
              <a:headEnd type="none" w="med" len="med"/>
              <a:tailEnd type="none" w="med" len="med"/>
            </a:ln>
          </p:spPr>
        </p:cxnSp>
      </p:grpSp>
      <p:grpSp>
        <p:nvGrpSpPr>
          <p:cNvPr id="590" name="Google Shape;590;p50"/>
          <p:cNvGrpSpPr/>
          <p:nvPr/>
        </p:nvGrpSpPr>
        <p:grpSpPr>
          <a:xfrm>
            <a:off x="5041188" y="2917025"/>
            <a:ext cx="1753013" cy="470400"/>
            <a:chOff x="6948788" y="3227900"/>
            <a:chExt cx="1753013" cy="470400"/>
          </a:xfrm>
        </p:grpSpPr>
        <p:cxnSp>
          <p:nvCxnSpPr>
            <p:cNvPr id="591" name="Google Shape;591;p50"/>
            <p:cNvCxnSpPr/>
            <p:nvPr/>
          </p:nvCxnSpPr>
          <p:spPr>
            <a:xfrm>
              <a:off x="6948788" y="3227900"/>
              <a:ext cx="488100" cy="470400"/>
            </a:xfrm>
            <a:prstGeom prst="straightConnector1">
              <a:avLst/>
            </a:prstGeom>
            <a:noFill/>
            <a:ln w="38100" cap="flat" cmpd="sng">
              <a:solidFill>
                <a:schemeClr val="dk2"/>
              </a:solidFill>
              <a:prstDash val="solid"/>
              <a:round/>
              <a:headEnd type="none" w="med" len="med"/>
              <a:tailEnd type="none" w="med" len="med"/>
            </a:ln>
          </p:spPr>
        </p:cxnSp>
        <p:cxnSp>
          <p:nvCxnSpPr>
            <p:cNvPr id="592" name="Google Shape;592;p50"/>
            <p:cNvCxnSpPr/>
            <p:nvPr/>
          </p:nvCxnSpPr>
          <p:spPr>
            <a:xfrm rot="10800000">
              <a:off x="7437000" y="3698300"/>
              <a:ext cx="1264800" cy="0"/>
            </a:xfrm>
            <a:prstGeom prst="straightConnector1">
              <a:avLst/>
            </a:prstGeom>
            <a:noFill/>
            <a:ln w="38100" cap="flat" cmpd="sng">
              <a:solidFill>
                <a:schemeClr val="dk2"/>
              </a:solidFill>
              <a:prstDash val="solid"/>
              <a:round/>
              <a:headEnd type="none" w="med" len="med"/>
              <a:tailEnd type="none" w="med" len="med"/>
            </a:ln>
          </p:spPr>
        </p:cxnSp>
      </p:grpSp>
      <p:grpSp>
        <p:nvGrpSpPr>
          <p:cNvPr id="593" name="Google Shape;593;p50"/>
          <p:cNvGrpSpPr/>
          <p:nvPr/>
        </p:nvGrpSpPr>
        <p:grpSpPr>
          <a:xfrm>
            <a:off x="5041188" y="2029725"/>
            <a:ext cx="1753013" cy="470400"/>
            <a:chOff x="6948788" y="1804300"/>
            <a:chExt cx="1753013" cy="470400"/>
          </a:xfrm>
        </p:grpSpPr>
        <p:cxnSp>
          <p:nvCxnSpPr>
            <p:cNvPr id="594" name="Google Shape;594;p50"/>
            <p:cNvCxnSpPr/>
            <p:nvPr/>
          </p:nvCxnSpPr>
          <p:spPr>
            <a:xfrm rot="10800000" flipH="1">
              <a:off x="6948788" y="1804300"/>
              <a:ext cx="488100" cy="470400"/>
            </a:xfrm>
            <a:prstGeom prst="straightConnector1">
              <a:avLst/>
            </a:prstGeom>
            <a:noFill/>
            <a:ln w="38100" cap="flat" cmpd="sng">
              <a:solidFill>
                <a:schemeClr val="dk2"/>
              </a:solidFill>
              <a:prstDash val="solid"/>
              <a:round/>
              <a:headEnd type="none" w="med" len="med"/>
              <a:tailEnd type="none" w="med" len="med"/>
            </a:ln>
          </p:spPr>
        </p:cxnSp>
        <p:cxnSp>
          <p:nvCxnSpPr>
            <p:cNvPr id="595" name="Google Shape;595;p50"/>
            <p:cNvCxnSpPr/>
            <p:nvPr/>
          </p:nvCxnSpPr>
          <p:spPr>
            <a:xfrm rot="10800000">
              <a:off x="7441200" y="1804300"/>
              <a:ext cx="1260600" cy="0"/>
            </a:xfrm>
            <a:prstGeom prst="straightConnector1">
              <a:avLst/>
            </a:prstGeom>
            <a:noFill/>
            <a:ln w="38100" cap="flat" cmpd="sng">
              <a:solidFill>
                <a:schemeClr val="dk2"/>
              </a:solidFill>
              <a:prstDash val="solid"/>
              <a:round/>
              <a:headEnd type="none" w="med" len="med"/>
              <a:tailEnd type="none" w="med" len="med"/>
            </a:ln>
          </p:spPr>
        </p:cxnSp>
      </p:grpSp>
      <p:grpSp>
        <p:nvGrpSpPr>
          <p:cNvPr id="596" name="Google Shape;596;p50"/>
          <p:cNvGrpSpPr/>
          <p:nvPr/>
        </p:nvGrpSpPr>
        <p:grpSpPr>
          <a:xfrm flipH="1">
            <a:off x="3373813" y="1804250"/>
            <a:ext cx="1583763" cy="318900"/>
            <a:chOff x="7118038" y="1804263"/>
            <a:chExt cx="1583763" cy="318900"/>
          </a:xfrm>
        </p:grpSpPr>
        <p:cxnSp>
          <p:nvCxnSpPr>
            <p:cNvPr id="597" name="Google Shape;597;p50"/>
            <p:cNvCxnSpPr/>
            <p:nvPr/>
          </p:nvCxnSpPr>
          <p:spPr>
            <a:xfrm rot="10800000" flipH="1">
              <a:off x="7118038" y="1804263"/>
              <a:ext cx="318900" cy="318900"/>
            </a:xfrm>
            <a:prstGeom prst="straightConnector1">
              <a:avLst/>
            </a:prstGeom>
            <a:noFill/>
            <a:ln w="38100" cap="flat" cmpd="sng">
              <a:solidFill>
                <a:schemeClr val="dk2"/>
              </a:solidFill>
              <a:prstDash val="solid"/>
              <a:round/>
              <a:headEnd type="none" w="med" len="med"/>
              <a:tailEnd type="none" w="med" len="med"/>
            </a:ln>
          </p:spPr>
        </p:cxnSp>
        <p:cxnSp>
          <p:nvCxnSpPr>
            <p:cNvPr id="598" name="Google Shape;598;p50"/>
            <p:cNvCxnSpPr/>
            <p:nvPr/>
          </p:nvCxnSpPr>
          <p:spPr>
            <a:xfrm rot="10800000">
              <a:off x="7441200" y="1804300"/>
              <a:ext cx="1260600" cy="0"/>
            </a:xfrm>
            <a:prstGeom prst="straightConnector1">
              <a:avLst/>
            </a:prstGeom>
            <a:noFill/>
            <a:ln w="38100" cap="flat" cmpd="sng">
              <a:solidFill>
                <a:schemeClr val="dk2"/>
              </a:solidFill>
              <a:prstDash val="solid"/>
              <a:round/>
              <a:headEnd type="none" w="med" len="med"/>
              <a:tailEnd type="none" w="med" len="med"/>
            </a:ln>
          </p:spPr>
        </p:cxnSp>
      </p:grpSp>
      <p:sp>
        <p:nvSpPr>
          <p:cNvPr id="599" name="Google Shape;599;p50">
            <a:hlinkClick r:id="rId5"/>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50"/>
          <p:cNvPicPr preferRelativeResize="0"/>
          <p:nvPr/>
        </p:nvPicPr>
        <p:blipFill>
          <a:blip r:embed="rId6">
            <a:alphaModFix/>
          </a:blip>
          <a:stretch>
            <a:fillRect/>
          </a:stretch>
        </p:blipFill>
        <p:spPr>
          <a:xfrm>
            <a:off x="3646897" y="2212999"/>
            <a:ext cx="1583750" cy="9911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606" name="Google Shape;606;p51"/>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07" name="Google Shape;607;p51"/>
          <p:cNvSpPr txBox="1"/>
          <p:nvPr/>
        </p:nvSpPr>
        <p:spPr>
          <a:xfrm>
            <a:off x="907225" y="1614725"/>
            <a:ext cx="7319700" cy="2023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tr-TR" sz="1900" b="1" u="sng">
                <a:solidFill>
                  <a:srgbClr val="741B47"/>
                </a:solidFill>
                <a:latin typeface="Raleway"/>
                <a:ea typeface="Raleway"/>
                <a:cs typeface="Raleway"/>
                <a:sym typeface="Raleway"/>
              </a:rPr>
              <a:t>Library:</a:t>
            </a:r>
            <a:endParaRPr sz="1900" b="1" u="sng">
              <a:solidFill>
                <a:srgbClr val="741B47"/>
              </a:solidFill>
              <a:latin typeface="Raleway"/>
              <a:ea typeface="Raleway"/>
              <a:cs typeface="Raleway"/>
              <a:sym typeface="Raleway"/>
            </a:endParaRPr>
          </a:p>
          <a:p>
            <a:pPr marL="0" marR="0" lvl="0" indent="0" algn="just" rtl="0">
              <a:lnSpc>
                <a:spcPct val="100000"/>
              </a:lnSpc>
              <a:spcBef>
                <a:spcPts val="0"/>
              </a:spcBef>
              <a:spcAft>
                <a:spcPts val="0"/>
              </a:spcAft>
              <a:buNone/>
            </a:pPr>
            <a:r>
              <a:rPr lang="tr-TR" sz="1900">
                <a:solidFill>
                  <a:srgbClr val="741B47"/>
                </a:solidFill>
                <a:latin typeface="Raleway Medium"/>
                <a:ea typeface="Raleway Medium"/>
                <a:cs typeface="Raleway Medium"/>
                <a:sym typeface="Raleway Medium"/>
              </a:rPr>
              <a:t>A software library generally consists of pre-written code, classes, procedures, scripts, configuration data and more. Typically, a developer might manually add a software library to a program to achieve more functionality or to automate a process without writing code for it.</a:t>
            </a:r>
            <a:endParaRPr sz="1900">
              <a:solidFill>
                <a:srgbClr val="741B47"/>
              </a:solidFill>
              <a:latin typeface="Raleway Medium"/>
              <a:ea typeface="Raleway Medium"/>
              <a:cs typeface="Raleway Medium"/>
              <a:sym typeface="Raleway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sp>
        <p:nvSpPr>
          <p:cNvPr id="613" name="Google Shape;613;p52"/>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14" name="Google Shape;614;p52"/>
          <p:cNvSpPr/>
          <p:nvPr/>
        </p:nvSpPr>
        <p:spPr>
          <a:xfrm>
            <a:off x="1183175" y="1110225"/>
            <a:ext cx="1617300" cy="621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FUNCTION</a:t>
            </a:r>
            <a:endParaRPr b="1">
              <a:solidFill>
                <a:srgbClr val="FFFFFF"/>
              </a:solidFill>
            </a:endParaRPr>
          </a:p>
        </p:txBody>
      </p:sp>
      <p:sp>
        <p:nvSpPr>
          <p:cNvPr id="615" name="Google Shape;615;p52"/>
          <p:cNvSpPr/>
          <p:nvPr/>
        </p:nvSpPr>
        <p:spPr>
          <a:xfrm>
            <a:off x="1183175" y="1923206"/>
            <a:ext cx="1617300" cy="621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FUNCTION</a:t>
            </a:r>
            <a:endParaRPr b="1">
              <a:solidFill>
                <a:srgbClr val="FFFFFF"/>
              </a:solidFill>
            </a:endParaRPr>
          </a:p>
        </p:txBody>
      </p:sp>
      <p:sp>
        <p:nvSpPr>
          <p:cNvPr id="616" name="Google Shape;616;p52"/>
          <p:cNvSpPr/>
          <p:nvPr/>
        </p:nvSpPr>
        <p:spPr>
          <a:xfrm>
            <a:off x="1183175" y="2736187"/>
            <a:ext cx="1617300" cy="621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FUNCTION</a:t>
            </a:r>
            <a:endParaRPr b="1">
              <a:solidFill>
                <a:srgbClr val="FFFFFF"/>
              </a:solidFill>
            </a:endParaRPr>
          </a:p>
        </p:txBody>
      </p:sp>
      <p:sp>
        <p:nvSpPr>
          <p:cNvPr id="617" name="Google Shape;617;p52"/>
          <p:cNvSpPr/>
          <p:nvPr/>
        </p:nvSpPr>
        <p:spPr>
          <a:xfrm>
            <a:off x="1183175" y="3574387"/>
            <a:ext cx="1617300" cy="621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FUNCTION</a:t>
            </a:r>
            <a:endParaRPr b="1">
              <a:solidFill>
                <a:srgbClr val="FFFFFF"/>
              </a:solidFill>
            </a:endParaRPr>
          </a:p>
        </p:txBody>
      </p:sp>
      <p:sp>
        <p:nvSpPr>
          <p:cNvPr id="618" name="Google Shape;618;p52"/>
          <p:cNvSpPr/>
          <p:nvPr/>
        </p:nvSpPr>
        <p:spPr>
          <a:xfrm>
            <a:off x="3474175" y="1204050"/>
            <a:ext cx="1066800" cy="3009900"/>
          </a:xfrm>
          <a:prstGeom prst="rightBrace">
            <a:avLst>
              <a:gd name="adj1" fmla="val 50000"/>
              <a:gd name="adj2" fmla="val 50000"/>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5068875" y="2254200"/>
            <a:ext cx="2628000" cy="9096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b="1">
                <a:solidFill>
                  <a:srgbClr val="FFFFFF"/>
                </a:solidFill>
              </a:rPr>
              <a:t>MODULE</a:t>
            </a:r>
            <a:endParaRPr sz="1700" b="1">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34</a:t>
            </a:fld>
            <a:endParaRPr/>
          </a:p>
        </p:txBody>
      </p:sp>
      <p:sp>
        <p:nvSpPr>
          <p:cNvPr id="625" name="Google Shape;625;p53"/>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626" name="Google Shape;626;p53"/>
          <p:cNvPicPr preferRelativeResize="0"/>
          <p:nvPr/>
        </p:nvPicPr>
        <p:blipFill>
          <a:blip r:embed="rId3">
            <a:alphaModFix/>
          </a:blip>
          <a:stretch>
            <a:fillRect/>
          </a:stretch>
        </p:blipFill>
        <p:spPr>
          <a:xfrm>
            <a:off x="1118997" y="1091875"/>
            <a:ext cx="6801699" cy="308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632" name="Google Shape;632;p54"/>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33" name="Google Shape;633;p54"/>
          <p:cNvSpPr/>
          <p:nvPr/>
        </p:nvSpPr>
        <p:spPr>
          <a:xfrm>
            <a:off x="1320325" y="1226550"/>
            <a:ext cx="1617300" cy="621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MODULE</a:t>
            </a:r>
            <a:endParaRPr b="1">
              <a:solidFill>
                <a:srgbClr val="FFFFFF"/>
              </a:solidFill>
            </a:endParaRPr>
          </a:p>
        </p:txBody>
      </p:sp>
      <p:sp>
        <p:nvSpPr>
          <p:cNvPr id="634" name="Google Shape;634;p54"/>
          <p:cNvSpPr/>
          <p:nvPr/>
        </p:nvSpPr>
        <p:spPr>
          <a:xfrm>
            <a:off x="1320325" y="2023850"/>
            <a:ext cx="1617300" cy="621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MODULE</a:t>
            </a:r>
            <a:endParaRPr b="1">
              <a:solidFill>
                <a:srgbClr val="FFFFFF"/>
              </a:solidFill>
            </a:endParaRPr>
          </a:p>
        </p:txBody>
      </p:sp>
      <p:sp>
        <p:nvSpPr>
          <p:cNvPr id="635" name="Google Shape;635;p54"/>
          <p:cNvSpPr/>
          <p:nvPr/>
        </p:nvSpPr>
        <p:spPr>
          <a:xfrm>
            <a:off x="1320325" y="2816375"/>
            <a:ext cx="1617300" cy="621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MODULE</a:t>
            </a:r>
            <a:endParaRPr b="1">
              <a:solidFill>
                <a:srgbClr val="FFFFFF"/>
              </a:solidFill>
            </a:endParaRPr>
          </a:p>
        </p:txBody>
      </p:sp>
      <p:sp>
        <p:nvSpPr>
          <p:cNvPr id="636" name="Google Shape;636;p54"/>
          <p:cNvSpPr/>
          <p:nvPr/>
        </p:nvSpPr>
        <p:spPr>
          <a:xfrm>
            <a:off x="1320325" y="3611325"/>
            <a:ext cx="1617300" cy="621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MODULE</a:t>
            </a:r>
            <a:endParaRPr b="1">
              <a:solidFill>
                <a:srgbClr val="FFFFFF"/>
              </a:solidFill>
            </a:endParaRPr>
          </a:p>
        </p:txBody>
      </p:sp>
      <p:sp>
        <p:nvSpPr>
          <p:cNvPr id="637" name="Google Shape;637;p54"/>
          <p:cNvSpPr/>
          <p:nvPr/>
        </p:nvSpPr>
        <p:spPr>
          <a:xfrm>
            <a:off x="3474175" y="1204050"/>
            <a:ext cx="1066800" cy="3009900"/>
          </a:xfrm>
          <a:prstGeom prst="rightBrace">
            <a:avLst>
              <a:gd name="adj1" fmla="val 50000"/>
              <a:gd name="adj2" fmla="val 50000"/>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5214875" y="2234850"/>
            <a:ext cx="2628000" cy="9096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b="1">
                <a:solidFill>
                  <a:srgbClr val="FFFFFF"/>
                </a:solidFill>
              </a:rPr>
              <a:t>PACKAGE</a:t>
            </a:r>
            <a:endParaRPr sz="1700" b="1">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36</a:t>
            </a:fld>
            <a:endParaRPr/>
          </a:p>
        </p:txBody>
      </p:sp>
      <p:sp>
        <p:nvSpPr>
          <p:cNvPr id="644" name="Google Shape;644;p55"/>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45" name="Google Shape;645;p55"/>
          <p:cNvSpPr/>
          <p:nvPr/>
        </p:nvSpPr>
        <p:spPr>
          <a:xfrm>
            <a:off x="1320325" y="1226550"/>
            <a:ext cx="1617300" cy="621600"/>
          </a:xfrm>
          <a:prstGeom prst="ellipse">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PACKAGE</a:t>
            </a:r>
            <a:endParaRPr b="1">
              <a:solidFill>
                <a:srgbClr val="FFFFFF"/>
              </a:solidFill>
            </a:endParaRPr>
          </a:p>
        </p:txBody>
      </p:sp>
      <p:sp>
        <p:nvSpPr>
          <p:cNvPr id="646" name="Google Shape;646;p55"/>
          <p:cNvSpPr/>
          <p:nvPr/>
        </p:nvSpPr>
        <p:spPr>
          <a:xfrm>
            <a:off x="1320325" y="2023850"/>
            <a:ext cx="1617300" cy="621600"/>
          </a:xfrm>
          <a:prstGeom prst="ellipse">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b="1">
                <a:solidFill>
                  <a:srgbClr val="FFFFFF"/>
                </a:solidFill>
              </a:rPr>
              <a:t>PACKAGE</a:t>
            </a:r>
            <a:endParaRPr b="1">
              <a:solidFill>
                <a:srgbClr val="FFFFFF"/>
              </a:solidFill>
            </a:endParaRPr>
          </a:p>
        </p:txBody>
      </p:sp>
      <p:sp>
        <p:nvSpPr>
          <p:cNvPr id="647" name="Google Shape;647;p55"/>
          <p:cNvSpPr/>
          <p:nvPr/>
        </p:nvSpPr>
        <p:spPr>
          <a:xfrm>
            <a:off x="1320325" y="2816375"/>
            <a:ext cx="1617300" cy="621600"/>
          </a:xfrm>
          <a:prstGeom prst="ellipse">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b="1">
                <a:solidFill>
                  <a:srgbClr val="FFFFFF"/>
                </a:solidFill>
              </a:rPr>
              <a:t>PACKAGE</a:t>
            </a:r>
            <a:endParaRPr b="1">
              <a:solidFill>
                <a:srgbClr val="FFFFFF"/>
              </a:solidFill>
            </a:endParaRPr>
          </a:p>
        </p:txBody>
      </p:sp>
      <p:sp>
        <p:nvSpPr>
          <p:cNvPr id="648" name="Google Shape;648;p55"/>
          <p:cNvSpPr/>
          <p:nvPr/>
        </p:nvSpPr>
        <p:spPr>
          <a:xfrm>
            <a:off x="1320325" y="3611325"/>
            <a:ext cx="1617300" cy="621600"/>
          </a:xfrm>
          <a:prstGeom prst="ellipse">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b="1">
                <a:solidFill>
                  <a:srgbClr val="FFFFFF"/>
                </a:solidFill>
              </a:rPr>
              <a:t>PACKAGE</a:t>
            </a:r>
            <a:endParaRPr b="1">
              <a:solidFill>
                <a:srgbClr val="FFFFFF"/>
              </a:solidFill>
            </a:endParaRPr>
          </a:p>
        </p:txBody>
      </p:sp>
      <p:sp>
        <p:nvSpPr>
          <p:cNvPr id="649" name="Google Shape;649;p55"/>
          <p:cNvSpPr/>
          <p:nvPr/>
        </p:nvSpPr>
        <p:spPr>
          <a:xfrm>
            <a:off x="3474175" y="1204050"/>
            <a:ext cx="1066800" cy="3009900"/>
          </a:xfrm>
          <a:prstGeom prst="rightBrace">
            <a:avLst>
              <a:gd name="adj1" fmla="val 50000"/>
              <a:gd name="adj2" fmla="val 50000"/>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5214875" y="2234850"/>
            <a:ext cx="2628000" cy="909600"/>
          </a:xfrm>
          <a:prstGeom prst="roundRect">
            <a:avLst>
              <a:gd name="adj" fmla="val 16667"/>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b="1">
                <a:solidFill>
                  <a:srgbClr val="FFFFFF"/>
                </a:solidFill>
              </a:rPr>
              <a:t>LIBRARY</a:t>
            </a:r>
            <a:endParaRPr sz="1700" b="1">
              <a:solidFill>
                <a:srgbClr val="FFFFFF"/>
              </a:solidFill>
            </a:endParaRPr>
          </a:p>
        </p:txBody>
      </p:sp>
      <p:pic>
        <p:nvPicPr>
          <p:cNvPr id="651" name="Google Shape;651;p55"/>
          <p:cNvPicPr preferRelativeResize="0"/>
          <p:nvPr/>
        </p:nvPicPr>
        <p:blipFill>
          <a:blip r:embed="rId3">
            <a:alphaModFix/>
          </a:blip>
          <a:stretch>
            <a:fillRect/>
          </a:stretch>
        </p:blipFill>
        <p:spPr>
          <a:xfrm>
            <a:off x="4927250" y="3200600"/>
            <a:ext cx="3183110" cy="179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37</a:t>
            </a:fld>
            <a:endParaRPr/>
          </a:p>
        </p:txBody>
      </p:sp>
      <p:sp>
        <p:nvSpPr>
          <p:cNvPr id="657" name="Google Shape;657;p56"/>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58" name="Google Shape;658;p56"/>
          <p:cNvSpPr txBox="1"/>
          <p:nvPr/>
        </p:nvSpPr>
        <p:spPr>
          <a:xfrm>
            <a:off x="530700" y="885625"/>
            <a:ext cx="8082600" cy="1062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tr-TR" sz="1900" b="1" u="sng">
                <a:solidFill>
                  <a:srgbClr val="741B47"/>
                </a:solidFill>
                <a:latin typeface="Raleway"/>
                <a:ea typeface="Raleway"/>
                <a:cs typeface="Raleway"/>
                <a:sym typeface="Raleway"/>
              </a:rPr>
              <a:t>Framework:</a:t>
            </a:r>
            <a:endParaRPr sz="1900" b="1" u="sng">
              <a:solidFill>
                <a:srgbClr val="741B47"/>
              </a:solidFill>
              <a:latin typeface="Raleway"/>
              <a:ea typeface="Raleway"/>
              <a:cs typeface="Raleway"/>
              <a:sym typeface="Raleway"/>
            </a:endParaRPr>
          </a:p>
          <a:p>
            <a:pPr marL="0" lvl="0" indent="0" algn="just" rtl="0">
              <a:spcBef>
                <a:spcPts val="0"/>
              </a:spcBef>
              <a:spcAft>
                <a:spcPts val="0"/>
              </a:spcAft>
              <a:buNone/>
            </a:pPr>
            <a:r>
              <a:rPr lang="tr-TR" sz="1900">
                <a:solidFill>
                  <a:srgbClr val="741B47"/>
                </a:solidFill>
                <a:latin typeface="Raleway Medium"/>
                <a:ea typeface="Raleway Medium"/>
                <a:cs typeface="Raleway Medium"/>
                <a:sym typeface="Raleway Medium"/>
              </a:rPr>
              <a:t>Frameworks are software that is developed and used by developers to build applications.</a:t>
            </a:r>
            <a:endParaRPr sz="1900">
              <a:solidFill>
                <a:srgbClr val="741B47"/>
              </a:solidFill>
              <a:latin typeface="Raleway Medium"/>
              <a:ea typeface="Raleway Medium"/>
              <a:cs typeface="Raleway Medium"/>
              <a:sym typeface="Raleway Medium"/>
            </a:endParaRPr>
          </a:p>
        </p:txBody>
      </p:sp>
      <p:pic>
        <p:nvPicPr>
          <p:cNvPr id="659" name="Google Shape;659;p56"/>
          <p:cNvPicPr preferRelativeResize="0"/>
          <p:nvPr/>
        </p:nvPicPr>
        <p:blipFill>
          <a:blip r:embed="rId3">
            <a:alphaModFix/>
          </a:blip>
          <a:stretch>
            <a:fillRect/>
          </a:stretch>
        </p:blipFill>
        <p:spPr>
          <a:xfrm>
            <a:off x="2260450" y="1947625"/>
            <a:ext cx="4655748" cy="2738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38</a:t>
            </a:fld>
            <a:endParaRPr/>
          </a:p>
        </p:txBody>
      </p:sp>
      <p:sp>
        <p:nvSpPr>
          <p:cNvPr id="665" name="Google Shape;665;p57"/>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666" name="Google Shape;666;p57"/>
          <p:cNvSpPr txBox="1"/>
          <p:nvPr/>
        </p:nvSpPr>
        <p:spPr>
          <a:xfrm>
            <a:off x="530700" y="885625"/>
            <a:ext cx="8082600" cy="1647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tr-TR" sz="1900" b="1" u="sng">
                <a:solidFill>
                  <a:srgbClr val="741B47"/>
                </a:solidFill>
                <a:latin typeface="Raleway"/>
                <a:ea typeface="Raleway"/>
                <a:cs typeface="Raleway"/>
                <a:sym typeface="Raleway"/>
              </a:rPr>
              <a:t>Framework:</a:t>
            </a:r>
            <a:endParaRPr sz="1900" b="1" u="sng">
              <a:solidFill>
                <a:srgbClr val="741B47"/>
              </a:solidFill>
              <a:latin typeface="Raleway"/>
              <a:ea typeface="Raleway"/>
              <a:cs typeface="Raleway"/>
              <a:sym typeface="Raleway"/>
            </a:endParaRPr>
          </a:p>
          <a:p>
            <a:pPr marL="457200" lvl="0" indent="-349250" algn="just" rtl="0">
              <a:spcBef>
                <a:spcPts val="0"/>
              </a:spcBef>
              <a:spcAft>
                <a:spcPts val="0"/>
              </a:spcAft>
              <a:buClr>
                <a:srgbClr val="741B47"/>
              </a:buClr>
              <a:buSzPts val="1900"/>
              <a:buFont typeface="Raleway Medium"/>
              <a:buChar char="-"/>
            </a:pPr>
            <a:r>
              <a:rPr lang="tr-TR" sz="1900">
                <a:solidFill>
                  <a:srgbClr val="741B47"/>
                </a:solidFill>
                <a:latin typeface="Raleway Medium"/>
                <a:ea typeface="Raleway Medium"/>
                <a:cs typeface="Raleway Medium"/>
                <a:sym typeface="Raleway Medium"/>
              </a:rPr>
              <a:t>Web Application Framework</a:t>
            </a:r>
            <a:endParaRPr sz="1900">
              <a:solidFill>
                <a:srgbClr val="741B47"/>
              </a:solidFill>
              <a:latin typeface="Raleway Medium"/>
              <a:ea typeface="Raleway Medium"/>
              <a:cs typeface="Raleway Medium"/>
              <a:sym typeface="Raleway Medium"/>
            </a:endParaRPr>
          </a:p>
          <a:p>
            <a:pPr marL="457200" marR="0" lvl="0" indent="-349250" algn="just" rtl="0">
              <a:lnSpc>
                <a:spcPct val="100000"/>
              </a:lnSpc>
              <a:spcBef>
                <a:spcPts val="0"/>
              </a:spcBef>
              <a:spcAft>
                <a:spcPts val="0"/>
              </a:spcAft>
              <a:buClr>
                <a:srgbClr val="741B47"/>
              </a:buClr>
              <a:buSzPts val="1900"/>
              <a:buFont typeface="Raleway Medium"/>
              <a:buChar char="-"/>
            </a:pPr>
            <a:r>
              <a:rPr lang="tr-TR" sz="1900">
                <a:solidFill>
                  <a:srgbClr val="741B47"/>
                </a:solidFill>
                <a:latin typeface="Raleway Medium"/>
                <a:ea typeface="Raleway Medium"/>
                <a:cs typeface="Raleway Medium"/>
                <a:sym typeface="Raleway Medium"/>
              </a:rPr>
              <a:t>Mobile Development Frameworks</a:t>
            </a:r>
            <a:endParaRPr sz="1900">
              <a:solidFill>
                <a:srgbClr val="741B47"/>
              </a:solidFill>
              <a:latin typeface="Raleway Medium"/>
              <a:ea typeface="Raleway Medium"/>
              <a:cs typeface="Raleway Medium"/>
              <a:sym typeface="Raleway Medium"/>
            </a:endParaRPr>
          </a:p>
          <a:p>
            <a:pPr marL="457200" marR="0" lvl="0" indent="-349250" algn="just" rtl="0">
              <a:lnSpc>
                <a:spcPct val="100000"/>
              </a:lnSpc>
              <a:spcBef>
                <a:spcPts val="0"/>
              </a:spcBef>
              <a:spcAft>
                <a:spcPts val="0"/>
              </a:spcAft>
              <a:buClr>
                <a:srgbClr val="741B47"/>
              </a:buClr>
              <a:buSzPts val="1900"/>
              <a:buFont typeface="Raleway Medium"/>
              <a:buChar char="-"/>
            </a:pPr>
            <a:r>
              <a:rPr lang="tr-TR" sz="1900">
                <a:solidFill>
                  <a:srgbClr val="741B47"/>
                </a:solidFill>
                <a:latin typeface="Raleway Medium"/>
                <a:ea typeface="Raleway Medium"/>
                <a:cs typeface="Raleway Medium"/>
                <a:sym typeface="Raleway Medium"/>
              </a:rPr>
              <a:t>DataScience Frameworks</a:t>
            </a:r>
            <a:endParaRPr sz="1600">
              <a:solidFill>
                <a:srgbClr val="001C3B"/>
              </a:solidFill>
            </a:endParaRPr>
          </a:p>
          <a:p>
            <a:pPr marL="0" lvl="0" indent="0" algn="just" rtl="0">
              <a:spcBef>
                <a:spcPts val="0"/>
              </a:spcBef>
              <a:spcAft>
                <a:spcPts val="0"/>
              </a:spcAft>
              <a:buNone/>
            </a:pPr>
            <a:endParaRPr sz="1900">
              <a:solidFill>
                <a:srgbClr val="741B47"/>
              </a:solidFill>
              <a:latin typeface="Raleway Medium"/>
              <a:ea typeface="Raleway Medium"/>
              <a:cs typeface="Raleway Medium"/>
              <a:sym typeface="Raleway Medium"/>
            </a:endParaRPr>
          </a:p>
        </p:txBody>
      </p:sp>
      <p:pic>
        <p:nvPicPr>
          <p:cNvPr id="667" name="Google Shape;667;p57"/>
          <p:cNvPicPr preferRelativeResize="0"/>
          <p:nvPr/>
        </p:nvPicPr>
        <p:blipFill>
          <a:blip r:embed="rId3">
            <a:alphaModFix/>
          </a:blip>
          <a:stretch>
            <a:fillRect/>
          </a:stretch>
        </p:blipFill>
        <p:spPr>
          <a:xfrm>
            <a:off x="2439850" y="2253625"/>
            <a:ext cx="3882825" cy="2450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
        <p:nvSpPr>
          <p:cNvPr id="673" name="Google Shape;673;p58"/>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Libraries/Packages/Frameworks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674" name="Google Shape;674;p58"/>
          <p:cNvPicPr preferRelativeResize="0"/>
          <p:nvPr/>
        </p:nvPicPr>
        <p:blipFill rotWithShape="1">
          <a:blip r:embed="rId3">
            <a:alphaModFix/>
          </a:blip>
          <a:srcRect b="14405"/>
          <a:stretch/>
        </p:blipFill>
        <p:spPr>
          <a:xfrm>
            <a:off x="1729475" y="1177200"/>
            <a:ext cx="5882026" cy="2832025"/>
          </a:xfrm>
          <a:prstGeom prst="rect">
            <a:avLst/>
          </a:prstGeom>
          <a:noFill/>
          <a:ln>
            <a:noFill/>
          </a:ln>
        </p:spPr>
      </p:pic>
      <p:sp>
        <p:nvSpPr>
          <p:cNvPr id="675" name="Google Shape;675;p58"/>
          <p:cNvSpPr txBox="1"/>
          <p:nvPr/>
        </p:nvSpPr>
        <p:spPr>
          <a:xfrm>
            <a:off x="3282125" y="4016475"/>
            <a:ext cx="2905800" cy="769500"/>
          </a:xfrm>
          <a:prstGeom prst="rect">
            <a:avLst/>
          </a:prstGeom>
          <a:noFill/>
          <a:ln>
            <a:noFill/>
          </a:ln>
        </p:spPr>
        <p:txBody>
          <a:bodyPr spcFirstLastPara="1" wrap="square" lIns="91425" tIns="91425" rIns="91425" bIns="91425" anchor="t" anchorCtr="0">
            <a:spAutoFit/>
          </a:bodyPr>
          <a:lstStyle/>
          <a:p>
            <a:pPr marL="0" marR="0" lvl="0" indent="457200" algn="just" rtl="0">
              <a:lnSpc>
                <a:spcPct val="100000"/>
              </a:lnSpc>
              <a:spcBef>
                <a:spcPts val="0"/>
              </a:spcBef>
              <a:spcAft>
                <a:spcPts val="0"/>
              </a:spcAft>
              <a:buNone/>
            </a:pPr>
            <a:r>
              <a:rPr lang="tr-TR" sz="1900" b="1" u="sng">
                <a:solidFill>
                  <a:srgbClr val="741B47"/>
                </a:solidFill>
                <a:latin typeface="Raleway"/>
                <a:ea typeface="Raleway"/>
                <a:cs typeface="Raleway"/>
                <a:sym typeface="Raleway"/>
              </a:rPr>
              <a:t>Web Framework</a:t>
            </a:r>
            <a:endParaRPr sz="1600">
              <a:solidFill>
                <a:srgbClr val="001C3B"/>
              </a:solidFill>
            </a:endParaRPr>
          </a:p>
          <a:p>
            <a:pPr marL="0" lvl="0" indent="0" algn="just" rtl="0">
              <a:spcBef>
                <a:spcPts val="0"/>
              </a:spcBef>
              <a:spcAft>
                <a:spcPts val="0"/>
              </a:spcAft>
              <a:buNone/>
            </a:pPr>
            <a:endParaRPr sz="1900">
              <a:solidFill>
                <a:srgbClr val="741B47"/>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3"/>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390" name="Google Shape;390;p23"/>
          <p:cNvPicPr preferRelativeResize="0"/>
          <p:nvPr/>
        </p:nvPicPr>
        <p:blipFill rotWithShape="1">
          <a:blip r:embed="rId3">
            <a:alphaModFix/>
          </a:blip>
          <a:srcRect l="4419" t="24962" r="2549" b="13186"/>
          <a:stretch/>
        </p:blipFill>
        <p:spPr>
          <a:xfrm>
            <a:off x="1358400" y="1404200"/>
            <a:ext cx="6701325" cy="2745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sp>
        <p:nvSpPr>
          <p:cNvPr id="681" name="Google Shape;681;p59"/>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Backend/Frontend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682" name="Google Shape;682;p59"/>
          <p:cNvPicPr preferRelativeResize="0"/>
          <p:nvPr/>
        </p:nvPicPr>
        <p:blipFill>
          <a:blip r:embed="rId3">
            <a:alphaModFix/>
          </a:blip>
          <a:stretch>
            <a:fillRect/>
          </a:stretch>
        </p:blipFill>
        <p:spPr>
          <a:xfrm>
            <a:off x="1230838" y="911625"/>
            <a:ext cx="6484525" cy="3794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41</a:t>
            </a:fld>
            <a:endParaRPr/>
          </a:p>
        </p:txBody>
      </p:sp>
      <p:sp>
        <p:nvSpPr>
          <p:cNvPr id="688" name="Google Shape;688;p60"/>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Backend/Frontend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689" name="Google Shape;689;p60"/>
          <p:cNvPicPr preferRelativeResize="0"/>
          <p:nvPr/>
        </p:nvPicPr>
        <p:blipFill>
          <a:blip r:embed="rId3">
            <a:alphaModFix/>
          </a:blip>
          <a:stretch>
            <a:fillRect/>
          </a:stretch>
        </p:blipFill>
        <p:spPr>
          <a:xfrm>
            <a:off x="1573825" y="694300"/>
            <a:ext cx="5987581" cy="4038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42</a:t>
            </a:fld>
            <a:endParaRPr/>
          </a:p>
        </p:txBody>
      </p:sp>
      <p:sp>
        <p:nvSpPr>
          <p:cNvPr id="695" name="Google Shape;695;p61"/>
          <p:cNvSpPr txBox="1">
            <a:spLocks noGrp="1"/>
          </p:cNvSpPr>
          <p:nvPr>
            <p:ph type="title"/>
          </p:nvPr>
        </p:nvSpPr>
        <p:spPr>
          <a:xfrm>
            <a:off x="431800" y="173800"/>
            <a:ext cx="8082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Backend/Frontend </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696" name="Google Shape;696;p61"/>
          <p:cNvPicPr preferRelativeResize="0"/>
          <p:nvPr/>
        </p:nvPicPr>
        <p:blipFill rotWithShape="1">
          <a:blip r:embed="rId3">
            <a:alphaModFix/>
          </a:blip>
          <a:srcRect b="9140"/>
          <a:stretch/>
        </p:blipFill>
        <p:spPr>
          <a:xfrm>
            <a:off x="1957225" y="694025"/>
            <a:ext cx="5263900" cy="4213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00"/>
        <p:cNvGrpSpPr/>
        <p:nvPr/>
      </p:nvGrpSpPr>
      <p:grpSpPr>
        <a:xfrm>
          <a:off x="0" y="0"/>
          <a:ext cx="0" cy="0"/>
          <a:chOff x="0" y="0"/>
          <a:chExt cx="0" cy="0"/>
        </a:xfrm>
      </p:grpSpPr>
      <p:pic>
        <p:nvPicPr>
          <p:cNvPr id="701" name="Google Shape;701;p62"/>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702" name="Google Shape;702;p62"/>
          <p:cNvSpPr txBox="1"/>
          <p:nvPr/>
        </p:nvSpPr>
        <p:spPr>
          <a:xfrm>
            <a:off x="5002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In one minute, </a:t>
            </a:r>
            <a:br>
              <a:rPr lang="tr-TR" sz="3600">
                <a:solidFill>
                  <a:srgbClr val="FFFFFF"/>
                </a:solidFill>
                <a:latin typeface="Proxima Nova Semibold"/>
                <a:ea typeface="Proxima Nova Semibold"/>
                <a:cs typeface="Proxima Nova Semibold"/>
                <a:sym typeface="Proxima Nova Semibold"/>
              </a:rPr>
            </a:br>
            <a:r>
              <a:rPr lang="tr-TR" sz="3600">
                <a:solidFill>
                  <a:srgbClr val="FFFFFF"/>
                </a:solidFill>
                <a:latin typeface="Proxima Nova Semibold"/>
                <a:ea typeface="Proxima Nova Semibold"/>
                <a:cs typeface="Proxima Nova Semibold"/>
                <a:sym typeface="Proxima Nova Semibold"/>
              </a:rPr>
              <a:t>write the most important thing from Software’s </a:t>
            </a:r>
            <a:br>
              <a:rPr lang="tr-TR" sz="3600">
                <a:solidFill>
                  <a:srgbClr val="FFFFFF"/>
                </a:solidFill>
                <a:latin typeface="Proxima Nova Semibold"/>
                <a:ea typeface="Proxima Nova Semibold"/>
                <a:cs typeface="Proxima Nova Semibold"/>
                <a:sym typeface="Proxima Nova Semibold"/>
              </a:rPr>
            </a:br>
            <a:r>
              <a:rPr lang="tr-TR" sz="3600">
                <a:solidFill>
                  <a:srgbClr val="FFFFFF"/>
                </a:solidFill>
                <a:latin typeface="Proxima Nova Semibold"/>
                <a:ea typeface="Proxima Nova Semibold"/>
                <a:cs typeface="Proxima Nova Semibold"/>
                <a:sym typeface="Proxima Nova Semibold"/>
              </a:rPr>
              <a:t>topic.</a:t>
            </a:r>
            <a:br>
              <a:rPr lang="tr-TR"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703" name="Google Shape;703;p6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04" name="Google Shape;704;p62">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09" name="Google Shape;709;p63"/>
          <p:cNvGrpSpPr/>
          <p:nvPr/>
        </p:nvGrpSpPr>
        <p:grpSpPr>
          <a:xfrm>
            <a:off x="5122427" y="668001"/>
            <a:ext cx="3841143" cy="3893303"/>
            <a:chOff x="5122427" y="668001"/>
            <a:chExt cx="3841143" cy="3893303"/>
          </a:xfrm>
        </p:grpSpPr>
        <p:grpSp>
          <p:nvGrpSpPr>
            <p:cNvPr id="710" name="Google Shape;710;p63"/>
            <p:cNvGrpSpPr/>
            <p:nvPr/>
          </p:nvGrpSpPr>
          <p:grpSpPr>
            <a:xfrm>
              <a:off x="5144045" y="893590"/>
              <a:ext cx="2833667" cy="2964311"/>
              <a:chOff x="3860721" y="1330073"/>
              <a:chExt cx="3544299" cy="3707706"/>
            </a:xfrm>
          </p:grpSpPr>
          <p:sp>
            <p:nvSpPr>
              <p:cNvPr id="711" name="Google Shape;711;p63"/>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63"/>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63"/>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63"/>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63"/>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63"/>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63"/>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63"/>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63"/>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63"/>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63"/>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63"/>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63"/>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63"/>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63"/>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63"/>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63"/>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63"/>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63"/>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63"/>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63"/>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63"/>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63"/>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63"/>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63"/>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63"/>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63"/>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63"/>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63"/>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63"/>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63"/>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63"/>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63"/>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63"/>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63"/>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63"/>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63"/>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63"/>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63"/>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63"/>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63"/>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63"/>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63"/>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63"/>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63"/>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63"/>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63"/>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63"/>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63"/>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63"/>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63"/>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63"/>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63"/>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63"/>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63"/>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63"/>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63"/>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63"/>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63"/>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63"/>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63"/>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63"/>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63"/>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63"/>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63"/>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63"/>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63"/>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63"/>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63"/>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63"/>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63"/>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63"/>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63"/>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63"/>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63"/>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63"/>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63"/>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63"/>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63"/>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63"/>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63"/>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63"/>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63"/>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63"/>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63"/>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63"/>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63"/>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63"/>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63"/>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63"/>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63"/>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63"/>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63"/>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63"/>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63"/>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63"/>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63"/>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63"/>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63"/>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63"/>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63"/>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63"/>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63"/>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63"/>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63"/>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63"/>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63"/>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8" name="Google Shape;818;p6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6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6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6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6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6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6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6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6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6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6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6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6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6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63"/>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63"/>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63"/>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63"/>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63"/>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63"/>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63"/>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63"/>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63"/>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63"/>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63"/>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63"/>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63"/>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63"/>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63"/>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63"/>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63"/>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49" name="Google Shape;849;p63"/>
            <p:cNvGrpSpPr/>
            <p:nvPr/>
          </p:nvGrpSpPr>
          <p:grpSpPr>
            <a:xfrm flipH="1">
              <a:off x="5678143" y="1227582"/>
              <a:ext cx="345795" cy="1043508"/>
              <a:chOff x="5678143" y="1151382"/>
              <a:chExt cx="345795" cy="1043508"/>
            </a:xfrm>
          </p:grpSpPr>
          <p:sp>
            <p:nvSpPr>
              <p:cNvPr id="850" name="Google Shape;850;p63"/>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63"/>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63"/>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63"/>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63"/>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63"/>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63"/>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63"/>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63"/>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63"/>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63"/>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63"/>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63"/>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63"/>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63"/>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63"/>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63"/>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67" name="Google Shape;867;p63"/>
            <p:cNvGrpSpPr/>
            <p:nvPr/>
          </p:nvGrpSpPr>
          <p:grpSpPr>
            <a:xfrm>
              <a:off x="5122427" y="3292365"/>
              <a:ext cx="823270" cy="1268939"/>
              <a:chOff x="5490177" y="3555452"/>
              <a:chExt cx="823270" cy="1268939"/>
            </a:xfrm>
          </p:grpSpPr>
          <p:sp>
            <p:nvSpPr>
              <p:cNvPr id="868" name="Google Shape;868;p63"/>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63"/>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63"/>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63"/>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63"/>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63"/>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63"/>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63"/>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63"/>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63"/>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63"/>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63"/>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63"/>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63"/>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63"/>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63"/>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63"/>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63"/>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63"/>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63"/>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63"/>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63"/>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63"/>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63"/>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63"/>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63"/>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63"/>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63"/>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63"/>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63"/>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63"/>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99" name="Google Shape;899;p63"/>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63"/>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63"/>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63"/>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63"/>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63"/>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63"/>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63"/>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63"/>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63"/>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63"/>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6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6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6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6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6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6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6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63"/>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6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6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6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63"/>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63"/>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63"/>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63"/>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63"/>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63"/>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63"/>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63"/>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63"/>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63"/>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63"/>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63"/>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63"/>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63"/>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35" name="Google Shape;935;p63"/>
            <p:cNvGrpSpPr/>
            <p:nvPr/>
          </p:nvGrpSpPr>
          <p:grpSpPr>
            <a:xfrm>
              <a:off x="6544660" y="927098"/>
              <a:ext cx="264549" cy="200503"/>
              <a:chOff x="6621095" y="1452181"/>
              <a:chExt cx="330893" cy="250785"/>
            </a:xfrm>
          </p:grpSpPr>
          <p:sp>
            <p:nvSpPr>
              <p:cNvPr id="936" name="Google Shape;936;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41" name="Google Shape;941;p63"/>
            <p:cNvGrpSpPr/>
            <p:nvPr/>
          </p:nvGrpSpPr>
          <p:grpSpPr>
            <a:xfrm>
              <a:off x="7210339" y="1314222"/>
              <a:ext cx="264549" cy="200503"/>
              <a:chOff x="6621095" y="1452181"/>
              <a:chExt cx="330893" cy="250785"/>
            </a:xfrm>
          </p:grpSpPr>
          <p:sp>
            <p:nvSpPr>
              <p:cNvPr id="942" name="Google Shape;942;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7" name="Google Shape;947;p63"/>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63"/>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9" name="Google Shape;949;p63"/>
            <p:cNvGrpSpPr/>
            <p:nvPr/>
          </p:nvGrpSpPr>
          <p:grpSpPr>
            <a:xfrm flipH="1">
              <a:off x="8183210" y="2407472"/>
              <a:ext cx="780359" cy="1195999"/>
              <a:chOff x="3975528" y="3303922"/>
              <a:chExt cx="780359" cy="1195999"/>
            </a:xfrm>
          </p:grpSpPr>
          <p:sp>
            <p:nvSpPr>
              <p:cNvPr id="950" name="Google Shape;950;p63"/>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63"/>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63"/>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6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63"/>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63"/>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63"/>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6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63"/>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63"/>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63"/>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63"/>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6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63"/>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62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63"/>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63"/>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63"/>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63"/>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63"/>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63"/>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63"/>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63"/>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63"/>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63"/>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63"/>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63"/>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6" name="Google Shape;976;p63"/>
              <p:cNvGrpSpPr/>
              <p:nvPr/>
            </p:nvGrpSpPr>
            <p:grpSpPr>
              <a:xfrm flipH="1">
                <a:off x="4321790" y="3621402"/>
                <a:ext cx="239004" cy="181217"/>
                <a:chOff x="6621095" y="1452181"/>
                <a:chExt cx="330893" cy="250785"/>
              </a:xfrm>
            </p:grpSpPr>
            <p:sp>
              <p:nvSpPr>
                <p:cNvPr id="977" name="Google Shape;977;p6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6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6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6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6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82" name="Google Shape;982;p63"/>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63"/>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984" name="Google Shape;984;p63"/>
          <p:cNvSpPr txBox="1">
            <a:spLocks noGrp="1"/>
          </p:cNvSpPr>
          <p:nvPr>
            <p:ph type="ctrTitle"/>
          </p:nvPr>
        </p:nvSpPr>
        <p:spPr>
          <a:xfrm>
            <a:off x="858525" y="1513150"/>
            <a:ext cx="4948200" cy="2124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Computer Fundamentals</a:t>
            </a:r>
            <a:endParaRPr>
              <a:solidFill>
                <a:srgbClr val="741B47"/>
              </a:solidFill>
              <a:latin typeface="Raleway Medium"/>
              <a:ea typeface="Raleway Medium"/>
              <a:cs typeface="Raleway Medium"/>
              <a:sym typeface="Raleway Medium"/>
            </a:endParaRPr>
          </a:p>
          <a:p>
            <a:pPr marL="0" lvl="0" indent="0" algn="ctr" rtl="0">
              <a:lnSpc>
                <a:spcPct val="90000"/>
              </a:lnSpc>
              <a:spcBef>
                <a:spcPts val="0"/>
              </a:spcBef>
              <a:spcAft>
                <a:spcPts val="0"/>
              </a:spcAft>
              <a:buSzPts val="4800"/>
              <a:buNone/>
            </a:pPr>
            <a:r>
              <a:rPr lang="tr-TR" sz="3800">
                <a:solidFill>
                  <a:srgbClr val="741B47"/>
                </a:solidFill>
                <a:latin typeface="Raleway Medium"/>
                <a:ea typeface="Raleway Medium"/>
                <a:cs typeface="Raleway Medium"/>
                <a:sym typeface="Raleway Medium"/>
              </a:rPr>
              <a:t>“Internet”</a:t>
            </a:r>
            <a:endParaRPr sz="3800">
              <a:solidFill>
                <a:srgbClr val="741B47"/>
              </a:solidFill>
              <a:latin typeface="Raleway Medium"/>
              <a:ea typeface="Raleway Medium"/>
              <a:cs typeface="Raleway Medium"/>
              <a:sym typeface="Raleway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45</a:t>
            </a:fld>
            <a:endParaRPr/>
          </a:p>
        </p:txBody>
      </p:sp>
      <p:sp>
        <p:nvSpPr>
          <p:cNvPr id="990" name="Google Shape;990;p64"/>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Agenda</a:t>
            </a:r>
            <a:endParaRPr sz="4800" b="0" i="0" u="none" strike="noStrike" cap="none">
              <a:solidFill>
                <a:srgbClr val="741B47"/>
              </a:solidFill>
              <a:latin typeface="Raleway Medium"/>
              <a:ea typeface="Raleway Medium"/>
              <a:cs typeface="Raleway Medium"/>
              <a:sym typeface="Raleway Medium"/>
            </a:endParaRPr>
          </a:p>
        </p:txBody>
      </p:sp>
      <p:sp>
        <p:nvSpPr>
          <p:cNvPr id="991" name="Google Shape;991;p64"/>
          <p:cNvSpPr txBox="1">
            <a:spLocks noGrp="1"/>
          </p:cNvSpPr>
          <p:nvPr>
            <p:ph type="subTitle" idx="4294967295"/>
          </p:nvPr>
        </p:nvSpPr>
        <p:spPr>
          <a:xfrm>
            <a:off x="975925" y="1054400"/>
            <a:ext cx="7842300" cy="28782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1">
                <a:latin typeface="Raleway"/>
                <a:ea typeface="Raleway"/>
                <a:cs typeface="Raleway"/>
                <a:sym typeface="Raleway"/>
              </a:rPr>
              <a:t>Internet</a:t>
            </a:r>
            <a:endParaRPr sz="3600" b="1"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1">
                <a:latin typeface="Raleway"/>
                <a:ea typeface="Raleway"/>
                <a:cs typeface="Raleway"/>
                <a:sym typeface="Raleway"/>
              </a:rPr>
              <a:t>TCP/IP Protocol</a:t>
            </a:r>
            <a:endParaRPr sz="3600" b="1"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1">
                <a:latin typeface="Raleway"/>
                <a:ea typeface="Raleway"/>
                <a:cs typeface="Raleway"/>
                <a:sym typeface="Raleway"/>
              </a:rPr>
              <a:t>DNS</a:t>
            </a:r>
            <a:endParaRPr sz="3600" b="1">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1">
                <a:latin typeface="Raleway"/>
                <a:ea typeface="Raleway"/>
                <a:cs typeface="Raleway"/>
                <a:sym typeface="Raleway"/>
              </a:rPr>
              <a:t>LAN/WAN</a:t>
            </a:r>
            <a:endParaRPr sz="3600" b="1" i="0" u="none" strike="noStrike" cap="none">
              <a:solidFill>
                <a:schemeClr val="dk1"/>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65"/>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46</a:t>
            </a:fld>
            <a:endParaRPr/>
          </a:p>
        </p:txBody>
      </p:sp>
      <p:pic>
        <p:nvPicPr>
          <p:cNvPr id="997" name="Google Shape;997;p65">
            <a:hlinkClick r:id="rId3"/>
          </p:cNvPr>
          <p:cNvPicPr preferRelativeResize="0"/>
          <p:nvPr/>
        </p:nvPicPr>
        <p:blipFill>
          <a:blip r:embed="rId4">
            <a:alphaModFix/>
          </a:blip>
          <a:stretch>
            <a:fillRect/>
          </a:stretch>
        </p:blipFill>
        <p:spPr>
          <a:xfrm>
            <a:off x="2400425" y="1796562"/>
            <a:ext cx="4535950" cy="1550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1003" name="Google Shape;1003;p66"/>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Internet</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004" name="Google Shape;1004;p66"/>
          <p:cNvSpPr txBox="1"/>
          <p:nvPr/>
        </p:nvSpPr>
        <p:spPr>
          <a:xfrm>
            <a:off x="431800" y="1063350"/>
            <a:ext cx="56409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tr-TR" sz="1800" b="1">
                <a:solidFill>
                  <a:schemeClr val="dk1"/>
                </a:solidFill>
                <a:highlight>
                  <a:schemeClr val="lt1"/>
                </a:highlight>
              </a:rPr>
              <a:t>Network of networks!</a:t>
            </a:r>
            <a:endParaRPr sz="1800">
              <a:solidFill>
                <a:schemeClr val="dk1"/>
              </a:solidFill>
              <a:highlight>
                <a:srgbClr val="FFFFFF"/>
              </a:highlight>
            </a:endParaRPr>
          </a:p>
        </p:txBody>
      </p:sp>
      <p:pic>
        <p:nvPicPr>
          <p:cNvPr id="1005" name="Google Shape;1005;p66"/>
          <p:cNvPicPr preferRelativeResize="0"/>
          <p:nvPr/>
        </p:nvPicPr>
        <p:blipFill>
          <a:blip r:embed="rId3">
            <a:alphaModFix/>
          </a:blip>
          <a:stretch>
            <a:fillRect/>
          </a:stretch>
        </p:blipFill>
        <p:spPr>
          <a:xfrm>
            <a:off x="1666875" y="1649950"/>
            <a:ext cx="5810250" cy="3190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48</a:t>
            </a:fld>
            <a:endParaRPr/>
          </a:p>
        </p:txBody>
      </p:sp>
      <p:sp>
        <p:nvSpPr>
          <p:cNvPr id="1011" name="Google Shape;1011;p67"/>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Internet</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1012" name="Google Shape;1012;p67"/>
          <p:cNvPicPr preferRelativeResize="0"/>
          <p:nvPr/>
        </p:nvPicPr>
        <p:blipFill>
          <a:blip r:embed="rId3">
            <a:alphaModFix/>
          </a:blip>
          <a:stretch>
            <a:fillRect/>
          </a:stretch>
        </p:blipFill>
        <p:spPr>
          <a:xfrm>
            <a:off x="547175" y="958000"/>
            <a:ext cx="2954800" cy="3117299"/>
          </a:xfrm>
          <a:prstGeom prst="rect">
            <a:avLst/>
          </a:prstGeom>
          <a:noFill/>
          <a:ln>
            <a:noFill/>
          </a:ln>
        </p:spPr>
      </p:pic>
      <p:sp>
        <p:nvSpPr>
          <p:cNvPr id="1013" name="Google Shape;1013;p67"/>
          <p:cNvSpPr/>
          <p:nvPr/>
        </p:nvSpPr>
        <p:spPr>
          <a:xfrm>
            <a:off x="3810000" y="2355850"/>
            <a:ext cx="1053600" cy="626400"/>
          </a:xfrm>
          <a:prstGeom prst="rightArrow">
            <a:avLst>
              <a:gd name="adj1" fmla="val 50000"/>
              <a:gd name="adj2" fmla="val 50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4" name="Google Shape;1014;p67"/>
          <p:cNvPicPr preferRelativeResize="0"/>
          <p:nvPr/>
        </p:nvPicPr>
        <p:blipFill>
          <a:blip r:embed="rId4">
            <a:alphaModFix/>
          </a:blip>
          <a:stretch>
            <a:fillRect/>
          </a:stretch>
        </p:blipFill>
        <p:spPr>
          <a:xfrm>
            <a:off x="5092200" y="1154125"/>
            <a:ext cx="3518400" cy="2779536"/>
          </a:xfrm>
          <a:prstGeom prst="rect">
            <a:avLst/>
          </a:prstGeom>
          <a:noFill/>
          <a:ln>
            <a:noFill/>
          </a:ln>
        </p:spPr>
      </p:pic>
      <p:sp>
        <p:nvSpPr>
          <p:cNvPr id="1015" name="Google Shape;1015;p67"/>
          <p:cNvSpPr/>
          <p:nvPr/>
        </p:nvSpPr>
        <p:spPr>
          <a:xfrm>
            <a:off x="1548175" y="4151500"/>
            <a:ext cx="5773200" cy="768300"/>
          </a:xfrm>
          <a:prstGeom prst="ribbon">
            <a:avLst>
              <a:gd name="adj1" fmla="val 16667"/>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000" b="1">
                <a:solidFill>
                  <a:srgbClr val="FFFFFF"/>
                </a:solidFill>
              </a:rPr>
              <a:t>Common Sense</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49</a:t>
            </a:fld>
            <a:endParaRPr/>
          </a:p>
        </p:txBody>
      </p:sp>
      <p:sp>
        <p:nvSpPr>
          <p:cNvPr id="1021" name="Google Shape;1021;p68"/>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Internet</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1022" name="Google Shape;1022;p68"/>
          <p:cNvPicPr preferRelativeResize="0"/>
          <p:nvPr/>
        </p:nvPicPr>
        <p:blipFill>
          <a:blip r:embed="rId3">
            <a:alphaModFix/>
          </a:blip>
          <a:stretch>
            <a:fillRect/>
          </a:stretch>
        </p:blipFill>
        <p:spPr>
          <a:xfrm>
            <a:off x="2725750" y="891975"/>
            <a:ext cx="5849449" cy="3801375"/>
          </a:xfrm>
          <a:prstGeom prst="rect">
            <a:avLst/>
          </a:prstGeom>
          <a:noFill/>
          <a:ln>
            <a:noFill/>
          </a:ln>
        </p:spPr>
      </p:pic>
      <p:sp>
        <p:nvSpPr>
          <p:cNvPr id="1023" name="Google Shape;1023;p68"/>
          <p:cNvSpPr txBox="1"/>
          <p:nvPr/>
        </p:nvSpPr>
        <p:spPr>
          <a:xfrm>
            <a:off x="175550" y="1438725"/>
            <a:ext cx="2610000" cy="1395600"/>
          </a:xfrm>
          <a:prstGeom prst="rect">
            <a:avLst/>
          </a:prstGeom>
          <a:noFill/>
          <a:ln w="9525" cap="flat" cmpd="sng">
            <a:solidFill>
              <a:srgbClr val="741B47"/>
            </a:solidFill>
            <a:prstDash val="solid"/>
            <a:round/>
            <a:headEnd type="none" w="sm" len="sm"/>
            <a:tailEnd type="none" w="sm" len="sm"/>
          </a:ln>
        </p:spPr>
        <p:txBody>
          <a:bodyPr spcFirstLastPara="1" wrap="square" lIns="180000" tIns="91425" rIns="91425" bIns="91425" anchor="t" anchorCtr="0">
            <a:noAutofit/>
          </a:bodyPr>
          <a:lstStyle/>
          <a:p>
            <a:pPr marL="269999" lvl="0" indent="-342900" algn="l" rtl="0">
              <a:spcBef>
                <a:spcPts val="0"/>
              </a:spcBef>
              <a:spcAft>
                <a:spcPts val="0"/>
              </a:spcAft>
              <a:buClr>
                <a:schemeClr val="dk1"/>
              </a:buClr>
              <a:buSzPts val="1800"/>
              <a:buChar char="●"/>
            </a:pPr>
            <a:r>
              <a:rPr lang="tr-TR" sz="1800" b="1">
                <a:solidFill>
                  <a:schemeClr val="dk1"/>
                </a:solidFill>
                <a:highlight>
                  <a:schemeClr val="lt1"/>
                </a:highlight>
              </a:rPr>
              <a:t>ARPANET</a:t>
            </a:r>
            <a:endParaRPr sz="1800" b="1">
              <a:solidFill>
                <a:schemeClr val="dk1"/>
              </a:solidFill>
              <a:highlight>
                <a:schemeClr val="lt1"/>
              </a:highlight>
            </a:endParaRPr>
          </a:p>
          <a:p>
            <a:pPr marL="269999" lvl="0" indent="0" algn="l" rtl="0">
              <a:spcBef>
                <a:spcPts val="0"/>
              </a:spcBef>
              <a:spcAft>
                <a:spcPts val="0"/>
              </a:spcAft>
              <a:buNone/>
            </a:pPr>
            <a:r>
              <a:rPr lang="tr-TR" sz="1800" b="1">
                <a:solidFill>
                  <a:schemeClr val="dk1"/>
                </a:solidFill>
                <a:highlight>
                  <a:schemeClr val="lt1"/>
                </a:highlight>
              </a:rPr>
              <a:t>(The Advanced Research Projects Agency Network)</a:t>
            </a:r>
            <a:endParaRPr sz="1800" b="1">
              <a:solidFill>
                <a:schemeClr val="dk1"/>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4"/>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396" name="Google Shape;396;p24"/>
          <p:cNvPicPr preferRelativeResize="0"/>
          <p:nvPr/>
        </p:nvPicPr>
        <p:blipFill rotWithShape="1">
          <a:blip r:embed="rId3">
            <a:alphaModFix/>
          </a:blip>
          <a:srcRect b="-2774"/>
          <a:stretch/>
        </p:blipFill>
        <p:spPr>
          <a:xfrm>
            <a:off x="1289925" y="885450"/>
            <a:ext cx="6564150" cy="4150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50</a:t>
            </a:fld>
            <a:endParaRPr/>
          </a:p>
        </p:txBody>
      </p:sp>
      <p:sp>
        <p:nvSpPr>
          <p:cNvPr id="1029" name="Google Shape;1029;p69"/>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Internet</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1030" name="Google Shape;1030;p69"/>
          <p:cNvPicPr preferRelativeResize="0"/>
          <p:nvPr/>
        </p:nvPicPr>
        <p:blipFill>
          <a:blip r:embed="rId3">
            <a:alphaModFix/>
          </a:blip>
          <a:stretch>
            <a:fillRect/>
          </a:stretch>
        </p:blipFill>
        <p:spPr>
          <a:xfrm>
            <a:off x="1203225" y="622100"/>
            <a:ext cx="6843876" cy="4134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sp>
        <p:nvSpPr>
          <p:cNvPr id="1036" name="Google Shape;1036;p70"/>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Internet</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1037" name="Google Shape;1037;p70"/>
          <p:cNvPicPr preferRelativeResize="0"/>
          <p:nvPr/>
        </p:nvPicPr>
        <p:blipFill rotWithShape="1">
          <a:blip r:embed="rId3">
            <a:alphaModFix/>
          </a:blip>
          <a:srcRect l="14762" t="22444" r="14635"/>
          <a:stretch/>
        </p:blipFill>
        <p:spPr>
          <a:xfrm>
            <a:off x="2255701" y="1598850"/>
            <a:ext cx="5011974" cy="2795900"/>
          </a:xfrm>
          <a:prstGeom prst="rect">
            <a:avLst/>
          </a:prstGeom>
          <a:noFill/>
          <a:ln>
            <a:noFill/>
          </a:ln>
        </p:spPr>
      </p:pic>
      <p:pic>
        <p:nvPicPr>
          <p:cNvPr id="1038" name="Google Shape;1038;p70"/>
          <p:cNvPicPr preferRelativeResize="0"/>
          <p:nvPr/>
        </p:nvPicPr>
        <p:blipFill>
          <a:blip r:embed="rId4">
            <a:alphaModFix/>
          </a:blip>
          <a:stretch>
            <a:fillRect/>
          </a:stretch>
        </p:blipFill>
        <p:spPr>
          <a:xfrm>
            <a:off x="966788" y="642938"/>
            <a:ext cx="7210425" cy="3857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52</a:t>
            </a:fld>
            <a:endParaRPr/>
          </a:p>
        </p:txBody>
      </p:sp>
      <p:sp>
        <p:nvSpPr>
          <p:cNvPr id="1044" name="Google Shape;1044;p71"/>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045" name="Google Shape;1045;p71"/>
          <p:cNvSpPr txBox="1"/>
          <p:nvPr/>
        </p:nvSpPr>
        <p:spPr>
          <a:xfrm>
            <a:off x="477400" y="952600"/>
            <a:ext cx="6103800" cy="12351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IP: Internet Protocol</a:t>
            </a:r>
            <a:endParaRPr sz="1800">
              <a:solidFill>
                <a:schemeClr val="dk1"/>
              </a:solidFill>
              <a:highlight>
                <a:srgbClr val="FFFFFF"/>
              </a:highlight>
            </a:endParaRPr>
          </a:p>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TCP: Transmission Control Protocol</a:t>
            </a:r>
            <a:endParaRPr sz="1800">
              <a:solidFill>
                <a:schemeClr val="dk1"/>
              </a:solidFill>
              <a:highlight>
                <a:srgbClr val="FFFFFF"/>
              </a:highlight>
            </a:endParaRPr>
          </a:p>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Rules for sending information between computers</a:t>
            </a:r>
            <a:endParaRPr sz="1800">
              <a:solidFill>
                <a:schemeClr val="dk1"/>
              </a:solidFill>
              <a:highlight>
                <a:srgbClr val="FFFFFF"/>
              </a:highlight>
            </a:endParaRPr>
          </a:p>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Followed by both clients and servers</a:t>
            </a:r>
            <a:endParaRPr sz="1800">
              <a:solidFill>
                <a:schemeClr val="dk1"/>
              </a:solidFill>
              <a:highlight>
                <a:srgbClr val="FFFFFF"/>
              </a:highlight>
            </a:endParaRPr>
          </a:p>
        </p:txBody>
      </p:sp>
      <p:pic>
        <p:nvPicPr>
          <p:cNvPr id="1046" name="Google Shape;1046;p71"/>
          <p:cNvPicPr preferRelativeResize="0"/>
          <p:nvPr/>
        </p:nvPicPr>
        <p:blipFill>
          <a:blip r:embed="rId3">
            <a:alphaModFix/>
          </a:blip>
          <a:stretch>
            <a:fillRect/>
          </a:stretch>
        </p:blipFill>
        <p:spPr>
          <a:xfrm>
            <a:off x="1868225" y="2263650"/>
            <a:ext cx="5082250" cy="2527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72"/>
          <p:cNvSpPr txBox="1"/>
          <p:nvPr/>
        </p:nvSpPr>
        <p:spPr>
          <a:xfrm>
            <a:off x="431800" y="800100"/>
            <a:ext cx="8674200" cy="8235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Before connection, server and client should shake their hands three times!</a:t>
            </a:r>
            <a:endParaRPr sz="1800">
              <a:solidFill>
                <a:schemeClr val="dk1"/>
              </a:solidFill>
              <a:highlight>
                <a:srgbClr val="FFFFFF"/>
              </a:highlight>
            </a:endParaRPr>
          </a:p>
          <a:p>
            <a:pPr marL="1371600" marR="0" lvl="1" indent="-342900" algn="l" rtl="0">
              <a:lnSpc>
                <a:spcPct val="100000"/>
              </a:lnSpc>
              <a:spcBef>
                <a:spcPts val="0"/>
              </a:spcBef>
              <a:spcAft>
                <a:spcPts val="0"/>
              </a:spcAft>
              <a:buClr>
                <a:schemeClr val="dk1"/>
              </a:buClr>
              <a:buSzPts val="1800"/>
              <a:buChar char="○"/>
            </a:pPr>
            <a:r>
              <a:rPr lang="tr-TR" sz="1800">
                <a:solidFill>
                  <a:schemeClr val="dk1"/>
                </a:solidFill>
                <a:highlight>
                  <a:srgbClr val="FFFFFF"/>
                </a:highlight>
              </a:rPr>
              <a:t>Three hand shake:</a:t>
            </a:r>
            <a:endParaRPr sz="1800">
              <a:solidFill>
                <a:schemeClr val="dk1"/>
              </a:solidFill>
              <a:highlight>
                <a:srgbClr val="FFFFFF"/>
              </a:highlight>
            </a:endParaRPr>
          </a:p>
        </p:txBody>
      </p:sp>
      <p:sp>
        <p:nvSpPr>
          <p:cNvPr id="1052" name="Google Shape;1052;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53</a:t>
            </a:fld>
            <a:endParaRPr/>
          </a:p>
        </p:txBody>
      </p:sp>
      <p:sp>
        <p:nvSpPr>
          <p:cNvPr id="1053" name="Google Shape;1053;p7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pic>
        <p:nvPicPr>
          <p:cNvPr id="1054" name="Google Shape;1054;p72"/>
          <p:cNvPicPr preferRelativeResize="0"/>
          <p:nvPr/>
        </p:nvPicPr>
        <p:blipFill>
          <a:blip r:embed="rId3">
            <a:alphaModFix/>
          </a:blip>
          <a:stretch>
            <a:fillRect/>
          </a:stretch>
        </p:blipFill>
        <p:spPr>
          <a:xfrm>
            <a:off x="2262913" y="1852188"/>
            <a:ext cx="5011975" cy="2424271"/>
          </a:xfrm>
          <a:prstGeom prst="rect">
            <a:avLst/>
          </a:prstGeom>
          <a:noFill/>
          <a:ln>
            <a:noFill/>
          </a:ln>
        </p:spPr>
      </p:pic>
      <p:pic>
        <p:nvPicPr>
          <p:cNvPr id="1055" name="Google Shape;1055;p72"/>
          <p:cNvPicPr preferRelativeResize="0"/>
          <p:nvPr/>
        </p:nvPicPr>
        <p:blipFill rotWithShape="1">
          <a:blip r:embed="rId4">
            <a:alphaModFix/>
          </a:blip>
          <a:srcRect l="14762" t="22444" r="14635"/>
          <a:stretch/>
        </p:blipFill>
        <p:spPr>
          <a:xfrm>
            <a:off x="4104623" y="4047850"/>
            <a:ext cx="1476218" cy="82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sp>
        <p:nvSpPr>
          <p:cNvPr id="1061" name="Google Shape;1061;p7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pic>
        <p:nvPicPr>
          <p:cNvPr id="1062" name="Google Shape;1062;p73"/>
          <p:cNvPicPr preferRelativeResize="0"/>
          <p:nvPr/>
        </p:nvPicPr>
        <p:blipFill>
          <a:blip r:embed="rId3">
            <a:alphaModFix/>
          </a:blip>
          <a:stretch>
            <a:fillRect/>
          </a:stretch>
        </p:blipFill>
        <p:spPr>
          <a:xfrm>
            <a:off x="1984900" y="1252550"/>
            <a:ext cx="5214175" cy="3128500"/>
          </a:xfrm>
          <a:prstGeom prst="rect">
            <a:avLst/>
          </a:prstGeom>
          <a:noFill/>
          <a:ln>
            <a:noFill/>
          </a:ln>
        </p:spPr>
      </p:pic>
      <p:sp>
        <p:nvSpPr>
          <p:cNvPr id="1063" name="Google Shape;1063;p73"/>
          <p:cNvSpPr txBox="1"/>
          <p:nvPr/>
        </p:nvSpPr>
        <p:spPr>
          <a:xfrm>
            <a:off x="355600" y="876300"/>
            <a:ext cx="20487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IP Number:</a:t>
            </a:r>
            <a:endParaRPr sz="1800" b="1">
              <a:solidFill>
                <a:schemeClr val="dk1"/>
              </a:solidFill>
              <a:highlight>
                <a:srgbClr val="FFFFFF"/>
              </a:highlight>
            </a:endParaRPr>
          </a:p>
        </p:txBody>
      </p:sp>
      <p:sp>
        <p:nvSpPr>
          <p:cNvPr id="1064" name="Google Shape;1064;p73"/>
          <p:cNvSpPr/>
          <p:nvPr/>
        </p:nvSpPr>
        <p:spPr>
          <a:xfrm>
            <a:off x="3895238" y="4252825"/>
            <a:ext cx="1698300" cy="6768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a:solidFill>
                  <a:srgbClr val="FFFFFF"/>
                </a:solidFill>
              </a:rPr>
              <a:t>4,294,967,296</a:t>
            </a:r>
            <a:endParaRPr sz="1800" b="1">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55</a:t>
            </a:fld>
            <a:endParaRPr/>
          </a:p>
        </p:txBody>
      </p:sp>
      <p:sp>
        <p:nvSpPr>
          <p:cNvPr id="1070" name="Google Shape;1070;p7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pic>
        <p:nvPicPr>
          <p:cNvPr id="1071" name="Google Shape;1071;p74"/>
          <p:cNvPicPr preferRelativeResize="0"/>
          <p:nvPr/>
        </p:nvPicPr>
        <p:blipFill rotWithShape="1">
          <a:blip r:embed="rId3">
            <a:alphaModFix/>
          </a:blip>
          <a:srcRect l="4169" t="6792" r="3588" b="7664"/>
          <a:stretch/>
        </p:blipFill>
        <p:spPr>
          <a:xfrm>
            <a:off x="774575" y="1238575"/>
            <a:ext cx="7029450" cy="3104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7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077" name="Google Shape;1077;p7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56</a:t>
            </a:fld>
            <a:endParaRPr/>
          </a:p>
        </p:txBody>
      </p:sp>
      <p:pic>
        <p:nvPicPr>
          <p:cNvPr id="1078" name="Google Shape;1078;p75"/>
          <p:cNvPicPr preferRelativeResize="0"/>
          <p:nvPr/>
        </p:nvPicPr>
        <p:blipFill rotWithShape="1">
          <a:blip r:embed="rId3">
            <a:alphaModFix/>
          </a:blip>
          <a:srcRect l="4169" t="6792" r="3588" b="7664"/>
          <a:stretch/>
        </p:blipFill>
        <p:spPr>
          <a:xfrm>
            <a:off x="774575" y="1238575"/>
            <a:ext cx="7029450" cy="3104150"/>
          </a:xfrm>
          <a:prstGeom prst="rect">
            <a:avLst/>
          </a:prstGeom>
          <a:noFill/>
          <a:ln>
            <a:noFill/>
          </a:ln>
        </p:spPr>
      </p:pic>
      <p:sp>
        <p:nvSpPr>
          <p:cNvPr id="1079" name="Google Shape;1079;p75"/>
          <p:cNvSpPr/>
          <p:nvPr/>
        </p:nvSpPr>
        <p:spPr>
          <a:xfrm>
            <a:off x="828725" y="1391975"/>
            <a:ext cx="1660200" cy="6768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a:solidFill>
                  <a:srgbClr val="FFFFFF"/>
                </a:solidFill>
              </a:rPr>
              <a:t>34.36.25.28</a:t>
            </a:r>
            <a:endParaRPr sz="1800" b="1">
              <a:solidFill>
                <a:srgbClr val="FFFFFF"/>
              </a:solidFill>
            </a:endParaRPr>
          </a:p>
        </p:txBody>
      </p:sp>
      <p:sp>
        <p:nvSpPr>
          <p:cNvPr id="1080" name="Google Shape;1080;p75"/>
          <p:cNvSpPr/>
          <p:nvPr/>
        </p:nvSpPr>
        <p:spPr>
          <a:xfrm>
            <a:off x="3534825" y="2714275"/>
            <a:ext cx="1660200" cy="924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a:solidFill>
                  <a:srgbClr val="FFFFFF"/>
                </a:solidFill>
              </a:rPr>
              <a:t>155.123.11.44</a:t>
            </a:r>
            <a:endParaRPr sz="1800" b="1">
              <a:solidFill>
                <a:srgbClr val="FFFFFF"/>
              </a:solidFill>
            </a:endParaRPr>
          </a:p>
        </p:txBody>
      </p:sp>
      <p:sp>
        <p:nvSpPr>
          <p:cNvPr id="1081" name="Google Shape;1081;p75"/>
          <p:cNvSpPr/>
          <p:nvPr/>
        </p:nvSpPr>
        <p:spPr>
          <a:xfrm>
            <a:off x="3667425" y="3540625"/>
            <a:ext cx="1407300" cy="3069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b="1">
                <a:solidFill>
                  <a:srgbClr val="FFFFFF"/>
                </a:solidFill>
              </a:rPr>
              <a:t>IP Address</a:t>
            </a:r>
            <a:endParaRPr sz="1800" b="1">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7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087" name="Google Shape;1087;p7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57</a:t>
            </a:fld>
            <a:endParaRPr/>
          </a:p>
        </p:txBody>
      </p:sp>
      <p:pic>
        <p:nvPicPr>
          <p:cNvPr id="1088" name="Google Shape;1088;p76"/>
          <p:cNvPicPr preferRelativeResize="0"/>
          <p:nvPr/>
        </p:nvPicPr>
        <p:blipFill>
          <a:blip r:embed="rId3">
            <a:alphaModFix/>
          </a:blip>
          <a:stretch>
            <a:fillRect/>
          </a:stretch>
        </p:blipFill>
        <p:spPr>
          <a:xfrm>
            <a:off x="1253200" y="746825"/>
            <a:ext cx="6637601" cy="3927250"/>
          </a:xfrm>
          <a:prstGeom prst="rect">
            <a:avLst/>
          </a:prstGeom>
          <a:noFill/>
          <a:ln>
            <a:noFill/>
          </a:ln>
        </p:spPr>
      </p:pic>
      <p:sp>
        <p:nvSpPr>
          <p:cNvPr id="1089" name="Google Shape;1089;p76"/>
          <p:cNvSpPr/>
          <p:nvPr/>
        </p:nvSpPr>
        <p:spPr>
          <a:xfrm>
            <a:off x="3968325" y="1006075"/>
            <a:ext cx="867600" cy="414900"/>
          </a:xfrm>
          <a:prstGeom prst="roundRect">
            <a:avLst>
              <a:gd name="adj" fmla="val 16667"/>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a:t>128 bit</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7"/>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095" name="Google Shape;1095;p7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58</a:t>
            </a:fld>
            <a:endParaRPr/>
          </a:p>
        </p:txBody>
      </p:sp>
      <p:pic>
        <p:nvPicPr>
          <p:cNvPr id="1096" name="Google Shape;1096;p77"/>
          <p:cNvPicPr preferRelativeResize="0"/>
          <p:nvPr/>
        </p:nvPicPr>
        <p:blipFill>
          <a:blip r:embed="rId3">
            <a:alphaModFix/>
          </a:blip>
          <a:stretch>
            <a:fillRect/>
          </a:stretch>
        </p:blipFill>
        <p:spPr>
          <a:xfrm>
            <a:off x="1119100" y="1386000"/>
            <a:ext cx="6905808" cy="2371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78"/>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02" name="Google Shape;1102;p7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59</a:t>
            </a:fld>
            <a:endParaRPr/>
          </a:p>
        </p:txBody>
      </p:sp>
      <p:pic>
        <p:nvPicPr>
          <p:cNvPr id="1103" name="Google Shape;1103;p78"/>
          <p:cNvPicPr preferRelativeResize="0"/>
          <p:nvPr/>
        </p:nvPicPr>
        <p:blipFill>
          <a:blip r:embed="rId3">
            <a:alphaModFix/>
          </a:blip>
          <a:stretch>
            <a:fillRect/>
          </a:stretch>
        </p:blipFill>
        <p:spPr>
          <a:xfrm>
            <a:off x="429725" y="1026425"/>
            <a:ext cx="8344224" cy="3991320"/>
          </a:xfrm>
          <a:prstGeom prst="rect">
            <a:avLst/>
          </a:prstGeom>
          <a:noFill/>
          <a:ln>
            <a:noFill/>
          </a:ln>
        </p:spPr>
      </p:pic>
      <p:sp>
        <p:nvSpPr>
          <p:cNvPr id="1104" name="Google Shape;1104;p78"/>
          <p:cNvSpPr txBox="1"/>
          <p:nvPr/>
        </p:nvSpPr>
        <p:spPr>
          <a:xfrm>
            <a:off x="355600" y="800100"/>
            <a:ext cx="47508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NAT : Network Address Translation</a:t>
            </a:r>
            <a:endParaRPr sz="1800" b="1">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402" name="Google Shape;402;p25"/>
          <p:cNvSpPr txBox="1"/>
          <p:nvPr/>
        </p:nvSpPr>
        <p:spPr>
          <a:xfrm>
            <a:off x="745075" y="1091475"/>
            <a:ext cx="7460400" cy="3141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1800" b="1" u="sng">
                <a:solidFill>
                  <a:schemeClr val="dk1"/>
                </a:solidFill>
                <a:highlight>
                  <a:srgbClr val="FFFFFF"/>
                </a:highlight>
              </a:rPr>
              <a:t>Tea Brewing Algorithm:</a:t>
            </a:r>
            <a:endParaRPr sz="1800" b="1" u="sng">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Put the teabag in a cup.</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Fill the kettle with water.</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Boil the water in the kettle.</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Pour some of the boiled water into the cup.</a:t>
            </a:r>
            <a:br>
              <a:rPr lang="tr-TR" sz="1800">
                <a:solidFill>
                  <a:schemeClr val="dk1"/>
                </a:solidFill>
                <a:highlight>
                  <a:srgbClr val="FFFFFF"/>
                </a:highlight>
              </a:rPr>
            </a:br>
            <a:r>
              <a:rPr lang="tr-TR" sz="1800">
                <a:solidFill>
                  <a:schemeClr val="dk1"/>
                </a:solidFill>
                <a:highlight>
                  <a:srgbClr val="FFFFFF"/>
                </a:highlight>
              </a:rPr>
              <a:t>Add milk to the cup.</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Add sugar to the cup.</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Stir the tea.</a:t>
            </a:r>
            <a:endParaRPr sz="1800">
              <a:solidFill>
                <a:schemeClr val="dk1"/>
              </a:solidFill>
              <a:highlight>
                <a:srgbClr val="FFFFFF"/>
              </a:highlight>
            </a:endParaRPr>
          </a:p>
          <a:p>
            <a:pPr marL="0" marR="0" lvl="0" indent="0" algn="l" rtl="0">
              <a:lnSpc>
                <a:spcPct val="100000"/>
              </a:lnSpc>
              <a:spcBef>
                <a:spcPts val="0"/>
              </a:spcBef>
              <a:spcAft>
                <a:spcPts val="0"/>
              </a:spcAft>
              <a:buNone/>
            </a:pPr>
            <a:r>
              <a:rPr lang="tr-TR" sz="1800">
                <a:solidFill>
                  <a:schemeClr val="dk1"/>
                </a:solidFill>
                <a:highlight>
                  <a:srgbClr val="FFFFFF"/>
                </a:highlight>
              </a:rPr>
              <a:t>Drink the tea.</a:t>
            </a:r>
            <a:endParaRPr sz="1800">
              <a:latin typeface="Barlow Light"/>
              <a:ea typeface="Barlow Light"/>
              <a:cs typeface="Barlow Light"/>
              <a:sym typeface="Barlow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10" name="Google Shape;1110;p7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60</a:t>
            </a:fld>
            <a:endParaRPr/>
          </a:p>
        </p:txBody>
      </p:sp>
      <p:pic>
        <p:nvPicPr>
          <p:cNvPr id="1111" name="Google Shape;1111;p79"/>
          <p:cNvPicPr preferRelativeResize="0"/>
          <p:nvPr/>
        </p:nvPicPr>
        <p:blipFill>
          <a:blip r:embed="rId3">
            <a:alphaModFix/>
          </a:blip>
          <a:stretch>
            <a:fillRect/>
          </a:stretch>
        </p:blipFill>
        <p:spPr>
          <a:xfrm>
            <a:off x="657513" y="1509925"/>
            <a:ext cx="7765874" cy="2666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8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17" name="Google Shape;1117;p8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61</a:t>
            </a:fld>
            <a:endParaRPr/>
          </a:p>
        </p:txBody>
      </p:sp>
      <p:pic>
        <p:nvPicPr>
          <p:cNvPr id="1118" name="Google Shape;1118;p80"/>
          <p:cNvPicPr preferRelativeResize="0"/>
          <p:nvPr/>
        </p:nvPicPr>
        <p:blipFill>
          <a:blip r:embed="rId3">
            <a:alphaModFix/>
          </a:blip>
          <a:stretch>
            <a:fillRect/>
          </a:stretch>
        </p:blipFill>
        <p:spPr>
          <a:xfrm>
            <a:off x="457200" y="1703625"/>
            <a:ext cx="3105700" cy="2853351"/>
          </a:xfrm>
          <a:prstGeom prst="rect">
            <a:avLst/>
          </a:prstGeom>
          <a:noFill/>
          <a:ln>
            <a:noFill/>
          </a:ln>
        </p:spPr>
      </p:pic>
      <p:pic>
        <p:nvPicPr>
          <p:cNvPr id="1119" name="Google Shape;1119;p80"/>
          <p:cNvPicPr preferRelativeResize="0"/>
          <p:nvPr/>
        </p:nvPicPr>
        <p:blipFill>
          <a:blip r:embed="rId4">
            <a:alphaModFix/>
          </a:blip>
          <a:stretch>
            <a:fillRect/>
          </a:stretch>
        </p:blipFill>
        <p:spPr>
          <a:xfrm>
            <a:off x="4643626" y="1435475"/>
            <a:ext cx="4086274" cy="3498876"/>
          </a:xfrm>
          <a:prstGeom prst="rect">
            <a:avLst/>
          </a:prstGeom>
          <a:noFill/>
          <a:ln>
            <a:noFill/>
          </a:ln>
        </p:spPr>
      </p:pic>
      <p:sp>
        <p:nvSpPr>
          <p:cNvPr id="1120" name="Google Shape;1120;p80"/>
          <p:cNvSpPr txBox="1"/>
          <p:nvPr/>
        </p:nvSpPr>
        <p:spPr>
          <a:xfrm>
            <a:off x="355600" y="876300"/>
            <a:ext cx="20487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Packages</a:t>
            </a:r>
            <a:endParaRPr sz="1800" b="1">
              <a:solidFill>
                <a:schemeClr val="dk1"/>
              </a:solidFill>
              <a:highlight>
                <a:srgbClr val="FFFF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26" name="Google Shape;1126;p8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62</a:t>
            </a:fld>
            <a:endParaRPr/>
          </a:p>
        </p:txBody>
      </p:sp>
      <p:sp>
        <p:nvSpPr>
          <p:cNvPr id="1127" name="Google Shape;1127;p81"/>
          <p:cNvSpPr txBox="1"/>
          <p:nvPr/>
        </p:nvSpPr>
        <p:spPr>
          <a:xfrm>
            <a:off x="403675" y="2550750"/>
            <a:ext cx="3711000" cy="3849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200">
                <a:latin typeface="Barlow Light"/>
                <a:ea typeface="Barlow Light"/>
                <a:cs typeface="Barlow Light"/>
                <a:sym typeface="Barlow Light"/>
              </a:rPr>
              <a:t>FROM 132.45.67.89 TO 98.76.54.210 2KB PACKET#1</a:t>
            </a:r>
            <a:endParaRPr sz="1200">
              <a:latin typeface="Barlow Light"/>
              <a:ea typeface="Barlow Light"/>
              <a:cs typeface="Barlow Light"/>
              <a:sym typeface="Barlow Light"/>
            </a:endParaRPr>
          </a:p>
        </p:txBody>
      </p:sp>
      <p:sp>
        <p:nvSpPr>
          <p:cNvPr id="1128" name="Google Shape;1128;p81"/>
          <p:cNvSpPr txBox="1">
            <a:spLocks noGrp="1"/>
          </p:cNvSpPr>
          <p:nvPr>
            <p:ph type="sldNum" idx="12"/>
          </p:nvPr>
        </p:nvSpPr>
        <p:spPr>
          <a:xfrm>
            <a:off x="8909123" y="44771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62</a:t>
            </a:fld>
            <a:endParaRPr/>
          </a:p>
        </p:txBody>
      </p:sp>
      <p:sp>
        <p:nvSpPr>
          <p:cNvPr id="1129" name="Google Shape;1129;p81"/>
          <p:cNvSpPr/>
          <p:nvPr/>
        </p:nvSpPr>
        <p:spPr>
          <a:xfrm>
            <a:off x="403675" y="1196550"/>
            <a:ext cx="2174600" cy="1231725"/>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t>COMPUTER-1</a:t>
            </a:r>
            <a:endParaRPr/>
          </a:p>
          <a:p>
            <a:pPr marL="0" lvl="0" indent="0" algn="l" rtl="0">
              <a:spcBef>
                <a:spcPts val="0"/>
              </a:spcBef>
              <a:spcAft>
                <a:spcPts val="0"/>
              </a:spcAft>
              <a:buNone/>
            </a:pPr>
            <a:r>
              <a:rPr lang="tr-TR"/>
              <a:t>(132.45.67.89)</a:t>
            </a:r>
            <a:endParaRPr/>
          </a:p>
        </p:txBody>
      </p:sp>
      <p:sp>
        <p:nvSpPr>
          <p:cNvPr id="1130" name="Google Shape;1130;p81"/>
          <p:cNvSpPr/>
          <p:nvPr/>
        </p:nvSpPr>
        <p:spPr>
          <a:xfrm>
            <a:off x="6572025" y="1196550"/>
            <a:ext cx="2174600" cy="1231725"/>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t>COMPUTER-2</a:t>
            </a:r>
            <a:endParaRPr/>
          </a:p>
          <a:p>
            <a:pPr marL="0" lvl="0" indent="0" algn="l" rtl="0">
              <a:spcBef>
                <a:spcPts val="0"/>
              </a:spcBef>
              <a:spcAft>
                <a:spcPts val="0"/>
              </a:spcAft>
              <a:buNone/>
            </a:pPr>
            <a:r>
              <a:rPr lang="tr-TR"/>
              <a:t>(98.76.54.210)</a:t>
            </a:r>
            <a:endParaRPr/>
          </a:p>
        </p:txBody>
      </p:sp>
      <p:sp>
        <p:nvSpPr>
          <p:cNvPr id="1131" name="Google Shape;1131;p81"/>
          <p:cNvSpPr txBox="1"/>
          <p:nvPr/>
        </p:nvSpPr>
        <p:spPr>
          <a:xfrm>
            <a:off x="403675" y="3058125"/>
            <a:ext cx="3711000" cy="3849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200">
                <a:latin typeface="Barlow Light"/>
                <a:ea typeface="Barlow Light"/>
                <a:cs typeface="Barlow Light"/>
                <a:sym typeface="Barlow Light"/>
              </a:rPr>
              <a:t>FROM 132.45.67.89 TO 98.76.54.210 2KB PACKET#2</a:t>
            </a:r>
            <a:endParaRPr sz="1200">
              <a:latin typeface="Barlow Light"/>
              <a:ea typeface="Barlow Light"/>
              <a:cs typeface="Barlow Light"/>
              <a:sym typeface="Barlow Light"/>
            </a:endParaRPr>
          </a:p>
        </p:txBody>
      </p:sp>
      <p:sp>
        <p:nvSpPr>
          <p:cNvPr id="1132" name="Google Shape;1132;p81"/>
          <p:cNvSpPr txBox="1"/>
          <p:nvPr/>
        </p:nvSpPr>
        <p:spPr>
          <a:xfrm>
            <a:off x="403675" y="3565500"/>
            <a:ext cx="3711000" cy="3849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200">
                <a:latin typeface="Barlow Light"/>
                <a:ea typeface="Barlow Light"/>
                <a:cs typeface="Barlow Light"/>
                <a:sym typeface="Barlow Light"/>
              </a:rPr>
              <a:t>FROM 132.45.67.89 TO 98.76.54.210 2KB PACKET#3</a:t>
            </a:r>
            <a:endParaRPr sz="1200">
              <a:latin typeface="Barlow Light"/>
              <a:ea typeface="Barlow Light"/>
              <a:cs typeface="Barlow Light"/>
              <a:sym typeface="Barlow Light"/>
            </a:endParaRPr>
          </a:p>
        </p:txBody>
      </p:sp>
      <p:sp>
        <p:nvSpPr>
          <p:cNvPr id="1133" name="Google Shape;1133;p81"/>
          <p:cNvSpPr txBox="1"/>
          <p:nvPr/>
        </p:nvSpPr>
        <p:spPr>
          <a:xfrm>
            <a:off x="403675" y="4072875"/>
            <a:ext cx="3711000" cy="3849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200">
                <a:latin typeface="Barlow Light"/>
                <a:ea typeface="Barlow Light"/>
                <a:cs typeface="Barlow Light"/>
                <a:sym typeface="Barlow Light"/>
              </a:rPr>
              <a:t>FROM 132.45.67.89 TO 98.76.54.210 2KB PACKET#4</a:t>
            </a:r>
            <a:endParaRPr sz="1200">
              <a:latin typeface="Barlow Light"/>
              <a:ea typeface="Barlow Light"/>
              <a:cs typeface="Barlow Light"/>
              <a:sym typeface="Barlow Light"/>
            </a:endParaRPr>
          </a:p>
        </p:txBody>
      </p:sp>
      <p:pic>
        <p:nvPicPr>
          <p:cNvPr id="1134" name="Google Shape;1134;p81"/>
          <p:cNvPicPr preferRelativeResize="0"/>
          <p:nvPr/>
        </p:nvPicPr>
        <p:blipFill>
          <a:blip r:embed="rId3">
            <a:alphaModFix/>
          </a:blip>
          <a:stretch>
            <a:fillRect/>
          </a:stretch>
        </p:blipFill>
        <p:spPr>
          <a:xfrm>
            <a:off x="2901450" y="1148750"/>
            <a:ext cx="1877476" cy="1349548"/>
          </a:xfrm>
          <a:prstGeom prst="rect">
            <a:avLst/>
          </a:prstGeom>
          <a:noFill/>
          <a:ln>
            <a:noFill/>
          </a:ln>
        </p:spPr>
      </p:pic>
      <p:cxnSp>
        <p:nvCxnSpPr>
          <p:cNvPr id="1135" name="Google Shape;1135;p81"/>
          <p:cNvCxnSpPr>
            <a:stCxn id="1129" idx="3"/>
            <a:endCxn id="1130" idx="1"/>
          </p:cNvCxnSpPr>
          <p:nvPr/>
        </p:nvCxnSpPr>
        <p:spPr>
          <a:xfrm>
            <a:off x="2578275" y="1812413"/>
            <a:ext cx="3993900" cy="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8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41" name="Google Shape;1141;p8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63</a:t>
            </a:fld>
            <a:endParaRPr/>
          </a:p>
        </p:txBody>
      </p:sp>
      <p:pic>
        <p:nvPicPr>
          <p:cNvPr id="1142" name="Google Shape;1142;p82"/>
          <p:cNvPicPr preferRelativeResize="0"/>
          <p:nvPr/>
        </p:nvPicPr>
        <p:blipFill>
          <a:blip r:embed="rId3">
            <a:alphaModFix/>
          </a:blip>
          <a:stretch>
            <a:fillRect/>
          </a:stretch>
        </p:blipFill>
        <p:spPr>
          <a:xfrm>
            <a:off x="990600" y="876400"/>
            <a:ext cx="7187900" cy="3893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8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TCP/IP Protocol</a:t>
            </a:r>
            <a:endParaRPr sz="4000">
              <a:solidFill>
                <a:srgbClr val="741B47"/>
              </a:solidFill>
              <a:latin typeface="Raleway Medium"/>
              <a:ea typeface="Raleway Medium"/>
              <a:cs typeface="Raleway Medium"/>
              <a:sym typeface="Raleway Medium"/>
            </a:endParaRPr>
          </a:p>
        </p:txBody>
      </p:sp>
      <p:sp>
        <p:nvSpPr>
          <p:cNvPr id="1148" name="Google Shape;1148;p8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64</a:t>
            </a:fld>
            <a:endParaRPr/>
          </a:p>
        </p:txBody>
      </p:sp>
      <p:pic>
        <p:nvPicPr>
          <p:cNvPr id="1149" name="Google Shape;1149;p83"/>
          <p:cNvPicPr preferRelativeResize="0"/>
          <p:nvPr/>
        </p:nvPicPr>
        <p:blipFill>
          <a:blip r:embed="rId3">
            <a:alphaModFix/>
          </a:blip>
          <a:stretch>
            <a:fillRect/>
          </a:stretch>
        </p:blipFill>
        <p:spPr>
          <a:xfrm>
            <a:off x="1066800" y="1019175"/>
            <a:ext cx="7004124" cy="3677165"/>
          </a:xfrm>
          <a:prstGeom prst="rect">
            <a:avLst/>
          </a:prstGeom>
          <a:noFill/>
          <a:ln>
            <a:noFill/>
          </a:ln>
        </p:spPr>
      </p:pic>
      <p:sp>
        <p:nvSpPr>
          <p:cNvPr id="1150" name="Google Shape;1150;p83"/>
          <p:cNvSpPr txBox="1"/>
          <p:nvPr/>
        </p:nvSpPr>
        <p:spPr>
          <a:xfrm>
            <a:off x="355600" y="1028700"/>
            <a:ext cx="20487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Router</a:t>
            </a:r>
            <a:endParaRPr sz="1800" b="1">
              <a:solidFill>
                <a:schemeClr val="dk1"/>
              </a:solidFill>
              <a:highlight>
                <a:srgbClr val="FFFFFF"/>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8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DNS</a:t>
            </a:r>
            <a:endParaRPr sz="4000">
              <a:solidFill>
                <a:srgbClr val="741B47"/>
              </a:solidFill>
              <a:latin typeface="Raleway Medium"/>
              <a:ea typeface="Raleway Medium"/>
              <a:cs typeface="Raleway Medium"/>
              <a:sym typeface="Raleway Medium"/>
            </a:endParaRPr>
          </a:p>
        </p:txBody>
      </p:sp>
      <p:sp>
        <p:nvSpPr>
          <p:cNvPr id="1156" name="Google Shape;1156;p8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65</a:t>
            </a:fld>
            <a:endParaRPr/>
          </a:p>
        </p:txBody>
      </p:sp>
      <p:sp>
        <p:nvSpPr>
          <p:cNvPr id="1157" name="Google Shape;1157;p84"/>
          <p:cNvSpPr txBox="1"/>
          <p:nvPr/>
        </p:nvSpPr>
        <p:spPr>
          <a:xfrm>
            <a:off x="355600" y="1028700"/>
            <a:ext cx="30156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Domain Name Server</a:t>
            </a:r>
            <a:endParaRPr sz="1800" b="1">
              <a:solidFill>
                <a:schemeClr val="dk1"/>
              </a:solidFill>
              <a:highlight>
                <a:srgbClr val="FFFFFF"/>
              </a:highlight>
            </a:endParaRPr>
          </a:p>
        </p:txBody>
      </p:sp>
      <p:pic>
        <p:nvPicPr>
          <p:cNvPr id="1158" name="Google Shape;1158;p84"/>
          <p:cNvPicPr preferRelativeResize="0"/>
          <p:nvPr/>
        </p:nvPicPr>
        <p:blipFill rotWithShape="1">
          <a:blip r:embed="rId3">
            <a:alphaModFix/>
          </a:blip>
          <a:srcRect b="5240"/>
          <a:stretch/>
        </p:blipFill>
        <p:spPr>
          <a:xfrm>
            <a:off x="1199050" y="1592950"/>
            <a:ext cx="6682800" cy="31663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8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DNS</a:t>
            </a:r>
            <a:endParaRPr sz="4000">
              <a:solidFill>
                <a:srgbClr val="741B47"/>
              </a:solidFill>
              <a:latin typeface="Raleway Medium"/>
              <a:ea typeface="Raleway Medium"/>
              <a:cs typeface="Raleway Medium"/>
              <a:sym typeface="Raleway Medium"/>
            </a:endParaRPr>
          </a:p>
        </p:txBody>
      </p:sp>
      <p:sp>
        <p:nvSpPr>
          <p:cNvPr id="1164" name="Google Shape;1164;p8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66</a:t>
            </a:fld>
            <a:endParaRPr/>
          </a:p>
        </p:txBody>
      </p:sp>
      <p:sp>
        <p:nvSpPr>
          <p:cNvPr id="1165" name="Google Shape;1165;p85"/>
          <p:cNvSpPr txBox="1"/>
          <p:nvPr/>
        </p:nvSpPr>
        <p:spPr>
          <a:xfrm>
            <a:off x="355600" y="1028700"/>
            <a:ext cx="48624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URL: Uniform Resource Locator</a:t>
            </a:r>
            <a:endParaRPr sz="1800" b="1">
              <a:solidFill>
                <a:schemeClr val="dk1"/>
              </a:solidFill>
              <a:highlight>
                <a:srgbClr val="FFFFFF"/>
              </a:highlight>
            </a:endParaRPr>
          </a:p>
        </p:txBody>
      </p:sp>
      <p:pic>
        <p:nvPicPr>
          <p:cNvPr id="1166" name="Google Shape;1166;p85"/>
          <p:cNvPicPr preferRelativeResize="0"/>
          <p:nvPr/>
        </p:nvPicPr>
        <p:blipFill rotWithShape="1">
          <a:blip r:embed="rId3">
            <a:alphaModFix/>
          </a:blip>
          <a:srcRect t="14481" b="18754"/>
          <a:stretch/>
        </p:blipFill>
        <p:spPr>
          <a:xfrm>
            <a:off x="381000" y="1905000"/>
            <a:ext cx="8353500" cy="22309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8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DNS</a:t>
            </a:r>
            <a:endParaRPr sz="4000">
              <a:solidFill>
                <a:srgbClr val="741B47"/>
              </a:solidFill>
              <a:latin typeface="Raleway Medium"/>
              <a:ea typeface="Raleway Medium"/>
              <a:cs typeface="Raleway Medium"/>
              <a:sym typeface="Raleway Medium"/>
            </a:endParaRPr>
          </a:p>
        </p:txBody>
      </p:sp>
      <p:sp>
        <p:nvSpPr>
          <p:cNvPr id="1172" name="Google Shape;1172;p8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67</a:t>
            </a:fld>
            <a:endParaRPr/>
          </a:p>
        </p:txBody>
      </p:sp>
      <p:sp>
        <p:nvSpPr>
          <p:cNvPr id="1173" name="Google Shape;1173;p86"/>
          <p:cNvSpPr txBox="1"/>
          <p:nvPr/>
        </p:nvSpPr>
        <p:spPr>
          <a:xfrm>
            <a:off x="355600" y="876300"/>
            <a:ext cx="25941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Root DNS</a:t>
            </a:r>
            <a:endParaRPr sz="1800" b="1">
              <a:solidFill>
                <a:schemeClr val="dk1"/>
              </a:solidFill>
              <a:highlight>
                <a:srgbClr val="FFFFFF"/>
              </a:highlight>
            </a:endParaRPr>
          </a:p>
        </p:txBody>
      </p:sp>
      <p:pic>
        <p:nvPicPr>
          <p:cNvPr id="1174" name="Google Shape;1174;p86"/>
          <p:cNvPicPr preferRelativeResize="0"/>
          <p:nvPr/>
        </p:nvPicPr>
        <p:blipFill>
          <a:blip r:embed="rId3">
            <a:alphaModFix/>
          </a:blip>
          <a:stretch>
            <a:fillRect/>
          </a:stretch>
        </p:blipFill>
        <p:spPr>
          <a:xfrm>
            <a:off x="1561650" y="1344900"/>
            <a:ext cx="6517986" cy="3589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87"/>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DNS</a:t>
            </a:r>
            <a:endParaRPr sz="4000">
              <a:solidFill>
                <a:srgbClr val="741B47"/>
              </a:solidFill>
              <a:latin typeface="Raleway Medium"/>
              <a:ea typeface="Raleway Medium"/>
              <a:cs typeface="Raleway Medium"/>
              <a:sym typeface="Raleway Medium"/>
            </a:endParaRPr>
          </a:p>
        </p:txBody>
      </p:sp>
      <p:sp>
        <p:nvSpPr>
          <p:cNvPr id="1180" name="Google Shape;1180;p8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68</a:t>
            </a:fld>
            <a:endParaRPr/>
          </a:p>
        </p:txBody>
      </p:sp>
      <p:pic>
        <p:nvPicPr>
          <p:cNvPr id="1181" name="Google Shape;1181;p87"/>
          <p:cNvPicPr preferRelativeResize="0"/>
          <p:nvPr/>
        </p:nvPicPr>
        <p:blipFill>
          <a:blip r:embed="rId3">
            <a:alphaModFix/>
          </a:blip>
          <a:stretch>
            <a:fillRect/>
          </a:stretch>
        </p:blipFill>
        <p:spPr>
          <a:xfrm>
            <a:off x="39625" y="1081075"/>
            <a:ext cx="9064750" cy="3286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88"/>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DNS</a:t>
            </a:r>
            <a:endParaRPr sz="4000">
              <a:solidFill>
                <a:srgbClr val="741B47"/>
              </a:solidFill>
              <a:latin typeface="Raleway Medium"/>
              <a:ea typeface="Raleway Medium"/>
              <a:cs typeface="Raleway Medium"/>
              <a:sym typeface="Raleway Medium"/>
            </a:endParaRPr>
          </a:p>
        </p:txBody>
      </p:sp>
      <p:sp>
        <p:nvSpPr>
          <p:cNvPr id="1187" name="Google Shape;1187;p8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69</a:t>
            </a:fld>
            <a:endParaRPr/>
          </a:p>
        </p:txBody>
      </p:sp>
      <p:pic>
        <p:nvPicPr>
          <p:cNvPr id="1188" name="Google Shape;1188;p88"/>
          <p:cNvPicPr preferRelativeResize="0"/>
          <p:nvPr/>
        </p:nvPicPr>
        <p:blipFill rotWithShape="1">
          <a:blip r:embed="rId3">
            <a:alphaModFix/>
          </a:blip>
          <a:srcRect t="3397" b="3527"/>
          <a:stretch/>
        </p:blipFill>
        <p:spPr>
          <a:xfrm>
            <a:off x="2199375" y="725200"/>
            <a:ext cx="5313407" cy="420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6"/>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08" name="Google Shape;408;p26"/>
          <p:cNvPicPr preferRelativeResize="0"/>
          <p:nvPr/>
        </p:nvPicPr>
        <p:blipFill>
          <a:blip r:embed="rId3">
            <a:alphaModFix/>
          </a:blip>
          <a:stretch>
            <a:fillRect/>
          </a:stretch>
        </p:blipFill>
        <p:spPr>
          <a:xfrm>
            <a:off x="958150" y="1194350"/>
            <a:ext cx="7063425" cy="3076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8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LAN/WAN</a:t>
            </a:r>
            <a:endParaRPr sz="4000">
              <a:solidFill>
                <a:srgbClr val="741B47"/>
              </a:solidFill>
              <a:latin typeface="Raleway Medium"/>
              <a:ea typeface="Raleway Medium"/>
              <a:cs typeface="Raleway Medium"/>
              <a:sym typeface="Raleway Medium"/>
            </a:endParaRPr>
          </a:p>
        </p:txBody>
      </p:sp>
      <p:sp>
        <p:nvSpPr>
          <p:cNvPr id="1194" name="Google Shape;1194;p8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70</a:t>
            </a:fld>
            <a:endParaRPr/>
          </a:p>
        </p:txBody>
      </p:sp>
      <p:sp>
        <p:nvSpPr>
          <p:cNvPr id="1195" name="Google Shape;1195;p89"/>
          <p:cNvSpPr txBox="1"/>
          <p:nvPr/>
        </p:nvSpPr>
        <p:spPr>
          <a:xfrm>
            <a:off x="355600" y="1028700"/>
            <a:ext cx="48624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LAN: Local Area Network</a:t>
            </a:r>
            <a:endParaRPr sz="1800" b="1">
              <a:solidFill>
                <a:schemeClr val="dk1"/>
              </a:solidFill>
              <a:highlight>
                <a:srgbClr val="FFFFFF"/>
              </a:highlight>
            </a:endParaRPr>
          </a:p>
        </p:txBody>
      </p:sp>
      <p:pic>
        <p:nvPicPr>
          <p:cNvPr id="1196" name="Google Shape;1196;p89"/>
          <p:cNvPicPr preferRelativeResize="0"/>
          <p:nvPr/>
        </p:nvPicPr>
        <p:blipFill rotWithShape="1">
          <a:blip r:embed="rId3">
            <a:alphaModFix/>
          </a:blip>
          <a:srcRect t="3972" b="4503"/>
          <a:stretch/>
        </p:blipFill>
        <p:spPr>
          <a:xfrm>
            <a:off x="1066275" y="1561650"/>
            <a:ext cx="7011451" cy="3222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9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LAN/WAN</a:t>
            </a:r>
            <a:endParaRPr sz="4000">
              <a:solidFill>
                <a:srgbClr val="741B47"/>
              </a:solidFill>
              <a:latin typeface="Raleway Medium"/>
              <a:ea typeface="Raleway Medium"/>
              <a:cs typeface="Raleway Medium"/>
              <a:sym typeface="Raleway Medium"/>
            </a:endParaRPr>
          </a:p>
        </p:txBody>
      </p:sp>
      <p:sp>
        <p:nvSpPr>
          <p:cNvPr id="1202" name="Google Shape;1202;p9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71</a:t>
            </a:fld>
            <a:endParaRPr/>
          </a:p>
        </p:txBody>
      </p:sp>
      <p:sp>
        <p:nvSpPr>
          <p:cNvPr id="1203" name="Google Shape;1203;p90"/>
          <p:cNvSpPr txBox="1"/>
          <p:nvPr/>
        </p:nvSpPr>
        <p:spPr>
          <a:xfrm>
            <a:off x="355600" y="1028700"/>
            <a:ext cx="4862400" cy="46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Char char="●"/>
            </a:pPr>
            <a:r>
              <a:rPr lang="tr-TR" sz="1800" b="1">
                <a:solidFill>
                  <a:schemeClr val="dk1"/>
                </a:solidFill>
                <a:highlight>
                  <a:srgbClr val="FFFFFF"/>
                </a:highlight>
              </a:rPr>
              <a:t>WAN: Wide Area Network</a:t>
            </a:r>
            <a:endParaRPr sz="1800" b="1">
              <a:solidFill>
                <a:schemeClr val="dk1"/>
              </a:solidFill>
              <a:highlight>
                <a:srgbClr val="FFFFFF"/>
              </a:highlight>
            </a:endParaRPr>
          </a:p>
        </p:txBody>
      </p:sp>
      <p:pic>
        <p:nvPicPr>
          <p:cNvPr id="1204" name="Google Shape;1204;p90"/>
          <p:cNvPicPr preferRelativeResize="0"/>
          <p:nvPr/>
        </p:nvPicPr>
        <p:blipFill>
          <a:blip r:embed="rId3">
            <a:alphaModFix/>
          </a:blip>
          <a:stretch>
            <a:fillRect/>
          </a:stretch>
        </p:blipFill>
        <p:spPr>
          <a:xfrm>
            <a:off x="2068825" y="1573501"/>
            <a:ext cx="5006350" cy="352447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9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72</a:t>
            </a:fld>
            <a:endParaRPr/>
          </a:p>
        </p:txBody>
      </p:sp>
      <p:sp>
        <p:nvSpPr>
          <p:cNvPr id="1210" name="Google Shape;1210;p9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000"/>
              <a:buFont typeface="Arial"/>
              <a:buNone/>
            </a:pPr>
            <a:r>
              <a:rPr lang="tr-TR" sz="4000">
                <a:solidFill>
                  <a:srgbClr val="741B47"/>
                </a:solidFill>
                <a:latin typeface="Raleway Medium"/>
                <a:ea typeface="Raleway Medium"/>
                <a:cs typeface="Raleway Medium"/>
                <a:sym typeface="Raleway Medium"/>
              </a:rPr>
              <a:t>Let’s Practice</a:t>
            </a:r>
            <a:endParaRPr sz="4000" b="0" i="0" u="none" strike="noStrike" cap="none">
              <a:solidFill>
                <a:srgbClr val="741B47"/>
              </a:solidFill>
              <a:latin typeface="Raleway Medium"/>
              <a:ea typeface="Raleway Medium"/>
              <a:cs typeface="Raleway Medium"/>
              <a:sym typeface="Raleway Medium"/>
            </a:endParaRPr>
          </a:p>
        </p:txBody>
      </p:sp>
      <p:pic>
        <p:nvPicPr>
          <p:cNvPr id="1211" name="Google Shape;1211;p91">
            <a:hlinkClick r:id="rId3"/>
          </p:cNvPr>
          <p:cNvPicPr preferRelativeResize="0"/>
          <p:nvPr/>
        </p:nvPicPr>
        <p:blipFill rotWithShape="1">
          <a:blip r:embed="rId4">
            <a:alphaModFix/>
          </a:blip>
          <a:srcRect/>
          <a:stretch/>
        </p:blipFill>
        <p:spPr>
          <a:xfrm>
            <a:off x="1798700" y="1050675"/>
            <a:ext cx="5546601" cy="3549525"/>
          </a:xfrm>
          <a:prstGeom prst="rect">
            <a:avLst/>
          </a:prstGeom>
          <a:noFill/>
          <a:ln>
            <a:noFill/>
          </a:ln>
        </p:spPr>
      </p:pic>
      <p:sp>
        <p:nvSpPr>
          <p:cNvPr id="1212" name="Google Shape;1212;p9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9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LAN/WAN</a:t>
            </a:r>
            <a:endParaRPr sz="4000">
              <a:solidFill>
                <a:srgbClr val="741B47"/>
              </a:solidFill>
              <a:latin typeface="Raleway Medium"/>
              <a:ea typeface="Raleway Medium"/>
              <a:cs typeface="Raleway Medium"/>
              <a:sym typeface="Raleway Medium"/>
            </a:endParaRPr>
          </a:p>
        </p:txBody>
      </p:sp>
      <p:sp>
        <p:nvSpPr>
          <p:cNvPr id="1218" name="Google Shape;1218;p9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73</a:t>
            </a:fld>
            <a:endParaRPr/>
          </a:p>
        </p:txBody>
      </p:sp>
      <p:pic>
        <p:nvPicPr>
          <p:cNvPr id="1219" name="Google Shape;1219;p92" descr="Every time you visit a web page or send an email, data is being sent and received through an intricate cable system that stretches around the globe. Since the 1850s, we've been laying cables across oceans to become better connected. Today, there are hundreds of thousands of miles of fiber optic cables constantly transmitting data between nations.&#10;&#10;Subscribe to BI: Science - https://www.youtube.com/channel/UC9uD-W5zQHQuAVT2GdcLCvg&#10;&#10;Science Insider tells you all you need to know about science: space, medicine, biotech, physiology, and more. &#10;&#10;Subscribe to our channel and visit us at: http://www.businessinsider.com/science&#10;Science Insider on Facebook: https://www.facebook.com/BusinessInsiderScience/&#10;Science Insider on Instagram: https://www.instagram.com/science_insider/&#10;Business Insider on Twitter: https://twitter.com/businessinsider&#10;Tech Insider on Twitter: https://twitter.com/techinsider" title="Undersea Cables Power The Internet">
            <a:hlinkClick r:id="rId3"/>
          </p:cNvPr>
          <p:cNvPicPr preferRelativeResize="0"/>
          <p:nvPr/>
        </p:nvPicPr>
        <p:blipFill>
          <a:blip r:embed="rId4">
            <a:alphaModFix/>
          </a:blip>
          <a:stretch>
            <a:fillRect/>
          </a:stretch>
        </p:blipFill>
        <p:spPr>
          <a:xfrm>
            <a:off x="2119363" y="993600"/>
            <a:ext cx="4905275" cy="36789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23"/>
        <p:cNvGrpSpPr/>
        <p:nvPr/>
      </p:nvGrpSpPr>
      <p:grpSpPr>
        <a:xfrm>
          <a:off x="0" y="0"/>
          <a:ext cx="0" cy="0"/>
          <a:chOff x="0" y="0"/>
          <a:chExt cx="0" cy="0"/>
        </a:xfrm>
      </p:grpSpPr>
      <p:pic>
        <p:nvPicPr>
          <p:cNvPr id="1224" name="Google Shape;1224;p93"/>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pic>
        <p:nvPicPr>
          <p:cNvPr id="1225" name="Google Shape;1225;p9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26" name="Google Shape;1226;p93">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3"/>
          <p:cNvSpPr txBox="1"/>
          <p:nvPr/>
        </p:nvSpPr>
        <p:spPr>
          <a:xfrm>
            <a:off x="6526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Please write what is </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 - Internet </a:t>
            </a:r>
            <a:endParaRPr sz="3600">
              <a:solidFill>
                <a:srgbClr val="FFFFFF"/>
              </a:solidFill>
              <a:latin typeface="Proxima Nova Semibold"/>
              <a:ea typeface="Proxima Nova Semibold"/>
              <a:cs typeface="Proxima Nova Semibold"/>
              <a:sym typeface="Proxima Nova Semibold"/>
            </a:endParaRPr>
          </a:p>
          <a:p>
            <a:pPr marL="457200" lvl="0" indent="-457200" algn="l" rtl="0">
              <a:spcBef>
                <a:spcPts val="0"/>
              </a:spcBef>
              <a:spcAft>
                <a:spcPts val="0"/>
              </a:spcAft>
              <a:buClr>
                <a:srgbClr val="FFFFFF"/>
              </a:buClr>
              <a:buSzPts val="3600"/>
              <a:buFont typeface="Proxima Nova Semibold"/>
              <a:buChar char="-"/>
            </a:pPr>
            <a:r>
              <a:rPr lang="tr-TR" sz="3600">
                <a:solidFill>
                  <a:srgbClr val="FFFFFF"/>
                </a:solidFill>
                <a:latin typeface="Proxima Nova Semibold"/>
                <a:ea typeface="Proxima Nova Semibold"/>
                <a:cs typeface="Proxima Nova Semibold"/>
                <a:sym typeface="Proxima Nova Semibold"/>
              </a:rPr>
              <a:t>IP address</a:t>
            </a:r>
            <a:endParaRPr sz="3600">
              <a:solidFill>
                <a:srgbClr val="FFFFFF"/>
              </a:solidFill>
              <a:latin typeface="Proxima Nova Semibold"/>
              <a:ea typeface="Proxima Nova Semibold"/>
              <a:cs typeface="Proxima Nova Semibold"/>
              <a:sym typeface="Proxima Nova Semibold"/>
            </a:endParaRPr>
          </a:p>
          <a:p>
            <a:pPr marL="457200" lvl="0" indent="-457200" algn="l" rtl="0">
              <a:spcBef>
                <a:spcPts val="0"/>
              </a:spcBef>
              <a:spcAft>
                <a:spcPts val="0"/>
              </a:spcAft>
              <a:buClr>
                <a:srgbClr val="FFFFFF"/>
              </a:buClr>
              <a:buSzPts val="3600"/>
              <a:buFont typeface="Proxima Nova Semibold"/>
              <a:buChar char="-"/>
            </a:pPr>
            <a:r>
              <a:rPr lang="tr-TR" sz="3600">
                <a:solidFill>
                  <a:srgbClr val="FFFFFF"/>
                </a:solidFill>
                <a:latin typeface="Proxima Nova Semibold"/>
                <a:ea typeface="Proxima Nova Semibold"/>
                <a:cs typeface="Proxima Nova Semibold"/>
                <a:sym typeface="Proxima Nova Semibold"/>
              </a:rPr>
              <a:t>TCP/IP </a:t>
            </a:r>
            <a:endParaRPr sz="3600">
              <a:solidFill>
                <a:srgbClr val="FFFFFF"/>
              </a:solidFill>
              <a:latin typeface="Proxima Nova Semibold"/>
              <a:ea typeface="Proxima Nova Semibold"/>
              <a:cs typeface="Proxima Nova Semibold"/>
              <a:sym typeface="Proxima Nova Semibold"/>
            </a:endParaRPr>
          </a:p>
          <a:p>
            <a:pPr marL="457200" lvl="0" indent="-457200" algn="l" rtl="0">
              <a:spcBef>
                <a:spcPts val="0"/>
              </a:spcBef>
              <a:spcAft>
                <a:spcPts val="0"/>
              </a:spcAft>
              <a:buClr>
                <a:srgbClr val="FFFFFF"/>
              </a:buClr>
              <a:buSzPts val="3600"/>
              <a:buFont typeface="Proxima Nova Semibold"/>
              <a:buChar char="-"/>
            </a:pPr>
            <a:r>
              <a:rPr lang="tr-TR" sz="3600">
                <a:solidFill>
                  <a:srgbClr val="FFFFFF"/>
                </a:solidFill>
                <a:latin typeface="Proxima Nova Semibold"/>
                <a:ea typeface="Proxima Nova Semibold"/>
                <a:cs typeface="Proxima Nova Semibold"/>
                <a:sym typeface="Proxima Nova Semibold"/>
              </a:rPr>
              <a:t>DNS</a:t>
            </a:r>
            <a:endParaRPr sz="3600">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31"/>
        <p:cNvGrpSpPr/>
        <p:nvPr/>
      </p:nvGrpSpPr>
      <p:grpSpPr>
        <a:xfrm>
          <a:off x="0" y="0"/>
          <a:ext cx="0" cy="0"/>
          <a:chOff x="0" y="0"/>
          <a:chExt cx="0" cy="0"/>
        </a:xfrm>
      </p:grpSpPr>
      <p:pic>
        <p:nvPicPr>
          <p:cNvPr id="1232" name="Google Shape;1232;p94"/>
          <p:cNvPicPr preferRelativeResize="0"/>
          <p:nvPr/>
        </p:nvPicPr>
        <p:blipFill rotWithShape="1">
          <a:blip r:embed="rId3">
            <a:alphaModFix/>
          </a:blip>
          <a:srcRect l="155540" t="-124580" r="-155540" b="124580"/>
          <a:stretch/>
        </p:blipFill>
        <p:spPr>
          <a:xfrm>
            <a:off x="1774126" y="1606425"/>
            <a:ext cx="1744375" cy="1744375"/>
          </a:xfrm>
          <a:prstGeom prst="rect">
            <a:avLst/>
          </a:prstGeom>
          <a:noFill/>
          <a:ln>
            <a:noFill/>
          </a:ln>
        </p:spPr>
      </p:pic>
      <p:sp>
        <p:nvSpPr>
          <p:cNvPr id="1233" name="Google Shape;1233;p9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4"/>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Circle how you are feeling:</a:t>
            </a:r>
            <a:endParaRPr sz="2400"/>
          </a:p>
        </p:txBody>
      </p:sp>
      <p:pic>
        <p:nvPicPr>
          <p:cNvPr id="1235" name="Google Shape;1235;p94"/>
          <p:cNvPicPr preferRelativeResize="0"/>
          <p:nvPr/>
        </p:nvPicPr>
        <p:blipFill rotWithShape="1">
          <a:blip r:embed="rId4">
            <a:alphaModFix/>
          </a:blip>
          <a:srcRect/>
          <a:stretch/>
        </p:blipFill>
        <p:spPr>
          <a:xfrm>
            <a:off x="713750" y="1568600"/>
            <a:ext cx="7716500" cy="2184750"/>
          </a:xfrm>
          <a:prstGeom prst="rect">
            <a:avLst/>
          </a:prstGeom>
          <a:noFill/>
          <a:ln>
            <a:noFill/>
          </a:ln>
        </p:spPr>
      </p:pic>
      <p:pic>
        <p:nvPicPr>
          <p:cNvPr id="1236" name="Google Shape;1236;p94">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237" name="Google Shape;1237;p94">
            <a:hlinkClick r:id="rId7"/>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95"/>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76</a:t>
            </a:fld>
            <a:endParaRPr/>
          </a:p>
        </p:txBody>
      </p:sp>
      <p:grpSp>
        <p:nvGrpSpPr>
          <p:cNvPr id="1243" name="Google Shape;1243;p95"/>
          <p:cNvGrpSpPr/>
          <p:nvPr/>
        </p:nvGrpSpPr>
        <p:grpSpPr>
          <a:xfrm>
            <a:off x="5410301" y="719490"/>
            <a:ext cx="3356124" cy="3829046"/>
            <a:chOff x="2602525" y="317054"/>
            <a:chExt cx="4174283" cy="4762495"/>
          </a:xfrm>
        </p:grpSpPr>
        <p:sp>
          <p:nvSpPr>
            <p:cNvPr id="1244" name="Google Shape;1244;p95"/>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95"/>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95"/>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95"/>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95"/>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95"/>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95"/>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95"/>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95"/>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95"/>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95"/>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95"/>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95"/>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95"/>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95"/>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95"/>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95"/>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95"/>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95"/>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95"/>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95"/>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95"/>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95"/>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95"/>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95"/>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95"/>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95"/>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95"/>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95"/>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95"/>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95"/>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95"/>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95"/>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95"/>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95"/>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95"/>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95"/>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95"/>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95"/>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31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95"/>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95"/>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95"/>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9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9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95"/>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31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95"/>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95"/>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95"/>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95"/>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95"/>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95"/>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95"/>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95"/>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95"/>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95"/>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95"/>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95"/>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01" name="Google Shape;1301;p95"/>
            <p:cNvGrpSpPr/>
            <p:nvPr/>
          </p:nvGrpSpPr>
          <p:grpSpPr>
            <a:xfrm>
              <a:off x="2941619" y="3895613"/>
              <a:ext cx="483621" cy="510995"/>
              <a:chOff x="4345944" y="4626313"/>
              <a:chExt cx="483621" cy="510995"/>
            </a:xfrm>
          </p:grpSpPr>
          <p:grpSp>
            <p:nvGrpSpPr>
              <p:cNvPr id="1302" name="Google Shape;1302;p95"/>
              <p:cNvGrpSpPr/>
              <p:nvPr/>
            </p:nvGrpSpPr>
            <p:grpSpPr>
              <a:xfrm>
                <a:off x="4345944" y="4852987"/>
                <a:ext cx="474200" cy="284321"/>
                <a:chOff x="4345944" y="4852987"/>
                <a:chExt cx="474200" cy="284321"/>
              </a:xfrm>
            </p:grpSpPr>
            <p:sp>
              <p:nvSpPr>
                <p:cNvPr id="1303" name="Google Shape;1303;p95"/>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95"/>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95"/>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06" name="Google Shape;1306;p95"/>
                <p:cNvGrpSpPr/>
                <p:nvPr/>
              </p:nvGrpSpPr>
              <p:grpSpPr>
                <a:xfrm>
                  <a:off x="4457040" y="4985575"/>
                  <a:ext cx="133724" cy="77247"/>
                  <a:chOff x="4457040" y="4985575"/>
                  <a:chExt cx="133724" cy="77247"/>
                </a:xfrm>
              </p:grpSpPr>
              <p:sp>
                <p:nvSpPr>
                  <p:cNvPr id="1307" name="Google Shape;1307;p95"/>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95"/>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09" name="Google Shape;1309;p95"/>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95"/>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95"/>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95"/>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95"/>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95"/>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95"/>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95"/>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7" name="Google Shape;1317;p95"/>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8" name="Google Shape;1318;p95"/>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9" name="Google Shape;1319;p95"/>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95"/>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95"/>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p95"/>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p95"/>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p95"/>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5" name="Google Shape;1325;p95"/>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95"/>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95"/>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95"/>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95"/>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95"/>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p95"/>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p95"/>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95"/>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95"/>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95"/>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95"/>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95"/>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95"/>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95"/>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95"/>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95"/>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95"/>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95"/>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95"/>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95"/>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95"/>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95"/>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95"/>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95"/>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p95"/>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95"/>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95"/>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95"/>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95"/>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95"/>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95"/>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95"/>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95"/>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95"/>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95"/>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95"/>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95"/>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95"/>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95"/>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95"/>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95"/>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7" name="Google Shape;1367;p95"/>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8" name="Google Shape;1368;p95"/>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95"/>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95"/>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95"/>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95"/>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73" name="Google Shape;1373;p95"/>
              <p:cNvGrpSpPr/>
              <p:nvPr/>
            </p:nvGrpSpPr>
            <p:grpSpPr>
              <a:xfrm>
                <a:off x="4543079" y="4626313"/>
                <a:ext cx="286486" cy="386884"/>
                <a:chOff x="4543079" y="4626313"/>
                <a:chExt cx="286486" cy="386884"/>
              </a:xfrm>
            </p:grpSpPr>
            <p:grpSp>
              <p:nvGrpSpPr>
                <p:cNvPr id="1374" name="Google Shape;1374;p95"/>
                <p:cNvGrpSpPr/>
                <p:nvPr/>
              </p:nvGrpSpPr>
              <p:grpSpPr>
                <a:xfrm>
                  <a:off x="4543079" y="4626313"/>
                  <a:ext cx="286486" cy="386884"/>
                  <a:chOff x="4543079" y="4626313"/>
                  <a:chExt cx="286486" cy="386884"/>
                </a:xfrm>
              </p:grpSpPr>
              <p:sp>
                <p:nvSpPr>
                  <p:cNvPr id="1375" name="Google Shape;1375;p95"/>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95"/>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9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9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95"/>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80" name="Google Shape;1380;p95"/>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p95"/>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p95"/>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383" name="Google Shape;1383;p95"/>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95"/>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95"/>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95"/>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95"/>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8" name="Google Shape;1388;p95"/>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89" name="Google Shape;1389;p95"/>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390" name="Google Shape;1390;p95"/>
          <p:cNvSpPr txBox="1">
            <a:spLocks noGrp="1"/>
          </p:cNvSpPr>
          <p:nvPr>
            <p:ph type="subTitle" idx="4294967295"/>
          </p:nvPr>
        </p:nvSpPr>
        <p:spPr>
          <a:xfrm>
            <a:off x="685800" y="2021047"/>
            <a:ext cx="4343700" cy="2651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60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a:t>
            </a:r>
            <a:r>
              <a:rPr lang="tr-TR"/>
              <a:t>Jamil</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a:t>jamil</a:t>
            </a:r>
            <a:r>
              <a:rPr lang="tr-TR" sz="2000" b="0" i="0" strike="noStrike" cap="none">
                <a:latin typeface="Barlow Light"/>
                <a:ea typeface="Barlow Light"/>
                <a:cs typeface="Barlow Light"/>
                <a:sym typeface="Barlow Light"/>
              </a:rPr>
              <a:t>@clarusway.com</a:t>
            </a:r>
            <a:endParaRPr/>
          </a:p>
          <a:p>
            <a:pPr marL="457200" marR="0" lvl="0" indent="-342900" algn="l" rtl="0">
              <a:lnSpc>
                <a:spcPct val="110000"/>
              </a:lnSpc>
              <a:spcBef>
                <a:spcPts val="0"/>
              </a:spcBef>
              <a:spcAft>
                <a:spcPts val="0"/>
              </a:spcAft>
              <a:buSzPts val="1800"/>
              <a:buChar char="▸"/>
            </a:pPr>
            <a:r>
              <a:rPr lang="tr-TR"/>
              <a:t>@Tomy</a:t>
            </a:r>
            <a:endParaRPr/>
          </a:p>
          <a:p>
            <a:pPr marL="457200" marR="0" lvl="0" indent="-342900" algn="l" rtl="0">
              <a:lnSpc>
                <a:spcPct val="110000"/>
              </a:lnSpc>
              <a:spcBef>
                <a:spcPts val="0"/>
              </a:spcBef>
              <a:spcAft>
                <a:spcPts val="0"/>
              </a:spcAft>
              <a:buSzPts val="1800"/>
              <a:buChar char="▸"/>
            </a:pPr>
            <a:r>
              <a:rPr lang="tr-TR"/>
              <a:t>tomy@clarusway.com</a:t>
            </a:r>
            <a:endParaRPr/>
          </a:p>
        </p:txBody>
      </p:sp>
      <p:pic>
        <p:nvPicPr>
          <p:cNvPr id="1391" name="Google Shape;1391;p95"/>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7"/>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14" name="Google Shape;414;p27"/>
          <p:cNvPicPr preferRelativeResize="0"/>
          <p:nvPr/>
        </p:nvPicPr>
        <p:blipFill rotWithShape="1">
          <a:blip r:embed="rId3">
            <a:alphaModFix/>
          </a:blip>
          <a:srcRect t="3873"/>
          <a:stretch/>
        </p:blipFill>
        <p:spPr>
          <a:xfrm>
            <a:off x="228300" y="738625"/>
            <a:ext cx="8353151" cy="440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title"/>
          </p:nvPr>
        </p:nvSpPr>
        <p:spPr>
          <a:xfrm>
            <a:off x="431800" y="173800"/>
            <a:ext cx="7708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What is Algorithm</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20" name="Google Shape;420;p28">
            <a:hlinkClick r:id="rId3"/>
          </p:cNvPr>
          <p:cNvPicPr preferRelativeResize="0"/>
          <p:nvPr/>
        </p:nvPicPr>
        <p:blipFill>
          <a:blip r:embed="rId4">
            <a:alphaModFix/>
          </a:blip>
          <a:stretch>
            <a:fillRect/>
          </a:stretch>
        </p:blipFill>
        <p:spPr>
          <a:xfrm>
            <a:off x="1081100" y="925725"/>
            <a:ext cx="6981825" cy="3814900"/>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3329</Words>
  <Application>Microsoft Office PowerPoint</Application>
  <PresentationFormat>Ekran Gösterisi (16:9)</PresentationFormat>
  <Paragraphs>457</Paragraphs>
  <Slides>76</Slides>
  <Notes>76</Notes>
  <HiddenSlides>0</HiddenSlides>
  <MMClips>0</MMClips>
  <ScaleCrop>false</ScaleCrop>
  <HeadingPairs>
    <vt:vector size="6" baseType="variant">
      <vt:variant>
        <vt:lpstr>Kullanılan Yazı Tipleri</vt:lpstr>
      </vt:variant>
      <vt:variant>
        <vt:i4>12</vt:i4>
      </vt:variant>
      <vt:variant>
        <vt:lpstr>Tema</vt:lpstr>
      </vt:variant>
      <vt:variant>
        <vt:i4>2</vt:i4>
      </vt:variant>
      <vt:variant>
        <vt:lpstr>Slayt Başlıkları</vt:lpstr>
      </vt:variant>
      <vt:variant>
        <vt:i4>76</vt:i4>
      </vt:variant>
    </vt:vector>
  </HeadingPairs>
  <TitlesOfParts>
    <vt:vector size="90" baseType="lpstr">
      <vt:lpstr>Proxima Nova Semibold</vt:lpstr>
      <vt:lpstr>Calibri</vt:lpstr>
      <vt:lpstr>Raleway</vt:lpstr>
      <vt:lpstr>Raleway Medium</vt:lpstr>
      <vt:lpstr>Raleway SemiBold</vt:lpstr>
      <vt:lpstr>Proxima Nova</vt:lpstr>
      <vt:lpstr>Roboto</vt:lpstr>
      <vt:lpstr>Barlow Light</vt:lpstr>
      <vt:lpstr>Courier New</vt:lpstr>
      <vt:lpstr>Barlow</vt:lpstr>
      <vt:lpstr>Arial</vt:lpstr>
      <vt:lpstr>Times New Roman</vt:lpstr>
      <vt:lpstr>Gaoler template</vt:lpstr>
      <vt:lpstr>Simple Light</vt:lpstr>
      <vt:lpstr>Computer Fundamentals “Software”</vt:lpstr>
      <vt:lpstr>Agenda</vt:lpstr>
      <vt:lpstr>PowerPoint Sunusu</vt:lpstr>
      <vt:lpstr>What is Algorithm  </vt:lpstr>
      <vt:lpstr>What is Algorithm  </vt:lpstr>
      <vt:lpstr>What is Algorithm  </vt:lpstr>
      <vt:lpstr>What is Algorithm  </vt:lpstr>
      <vt:lpstr>What is Algorithm  </vt:lpstr>
      <vt:lpstr>What is Algorithm  </vt:lpstr>
      <vt:lpstr>What is Algorithm  </vt:lpstr>
      <vt:lpstr>PowerPoint Sunusu</vt:lpstr>
      <vt:lpstr>What is Algorithm  </vt:lpstr>
      <vt:lpstr>Software  </vt:lpstr>
      <vt:lpstr>Software  </vt:lpstr>
      <vt:lpstr>Have you heard of any of Programming Languages?</vt:lpstr>
      <vt:lpstr>Software  </vt:lpstr>
      <vt:lpstr>Software </vt:lpstr>
      <vt:lpstr>Software </vt:lpstr>
      <vt:lpstr>Software   </vt:lpstr>
      <vt:lpstr>PowerPoint Sunusu</vt:lpstr>
      <vt:lpstr>Machine Language  </vt:lpstr>
      <vt:lpstr>PowerPoint Sunusu</vt:lpstr>
      <vt:lpstr>Assembly Language   </vt:lpstr>
      <vt:lpstr>High Level Languages  </vt:lpstr>
      <vt:lpstr>High Level Languages  </vt:lpstr>
      <vt:lpstr>High Level Languages  </vt:lpstr>
      <vt:lpstr>High Level Languages  </vt:lpstr>
      <vt:lpstr>High Level Languages  </vt:lpstr>
      <vt:lpstr>High Level Languages  </vt:lpstr>
      <vt:lpstr>High Level Languages  </vt:lpstr>
      <vt:lpstr>PowerPoint Sunusu</vt:lpstr>
      <vt:lpstr>Libraries/Packages/Frameworks   </vt:lpstr>
      <vt:lpstr>Libraries/Packages/Frameworks   </vt:lpstr>
      <vt:lpstr>Libraries/Packages/Frameworks   </vt:lpstr>
      <vt:lpstr>Libraries/Packages/Frameworks   </vt:lpstr>
      <vt:lpstr>Libraries/Packages/Frameworks   </vt:lpstr>
      <vt:lpstr>Libraries/Packages/Frameworks   </vt:lpstr>
      <vt:lpstr>Libraries/Packages/Frameworks   </vt:lpstr>
      <vt:lpstr>Libraries/Packages/Frameworks   </vt:lpstr>
      <vt:lpstr>Backend/Frontend   </vt:lpstr>
      <vt:lpstr>Backend/Frontend   </vt:lpstr>
      <vt:lpstr>Backend/Frontend   </vt:lpstr>
      <vt:lpstr>PowerPoint Sunusu</vt:lpstr>
      <vt:lpstr>Computer Fundamentals “Internet”</vt:lpstr>
      <vt:lpstr>Agenda</vt:lpstr>
      <vt:lpstr>PowerPoint Sunusu</vt:lpstr>
      <vt:lpstr>Internet  </vt:lpstr>
      <vt:lpstr>Internet  </vt:lpstr>
      <vt:lpstr>Internet  </vt:lpstr>
      <vt:lpstr>Internet  </vt:lpstr>
      <vt:lpstr>Internet  </vt:lpstr>
      <vt:lpstr>TCP/IP Protocol  </vt:lpstr>
      <vt:lpstr>TCP/IP Protocol</vt:lpstr>
      <vt:lpstr>TCP/IP Protocol</vt:lpstr>
      <vt:lpstr>TCP/IP Protocol</vt:lpstr>
      <vt:lpstr>TCP/IP Protocol</vt:lpstr>
      <vt:lpstr>TCP/IP Protocol</vt:lpstr>
      <vt:lpstr>TCP/IP Protocol</vt:lpstr>
      <vt:lpstr>TCP/IP Protocol</vt:lpstr>
      <vt:lpstr>TCP/IP Protocol</vt:lpstr>
      <vt:lpstr>TCP/IP Protocol</vt:lpstr>
      <vt:lpstr>TCP/IP Protocol</vt:lpstr>
      <vt:lpstr>TCP/IP Protocol</vt:lpstr>
      <vt:lpstr>TCP/IP Protocol</vt:lpstr>
      <vt:lpstr>DNS</vt:lpstr>
      <vt:lpstr>DNS</vt:lpstr>
      <vt:lpstr>DNS</vt:lpstr>
      <vt:lpstr>DNS</vt:lpstr>
      <vt:lpstr>DNS</vt:lpstr>
      <vt:lpstr>LAN/WAN</vt:lpstr>
      <vt:lpstr>LAN/WAN</vt:lpstr>
      <vt:lpstr>PowerPoint Sunusu</vt:lpstr>
      <vt:lpstr>LAN/WAN</vt:lpstr>
      <vt:lpstr>PowerPoint Sunusu</vt:lpstr>
      <vt:lpstr>Circle how you are feeling: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 “Software”</dc:title>
  <cp:lastModifiedBy>Şule Akın</cp:lastModifiedBy>
  <cp:revision>1</cp:revision>
  <dcterms:modified xsi:type="dcterms:W3CDTF">2023-11-23T15:48:17Z</dcterms:modified>
</cp:coreProperties>
</file>